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57" r:id="rId4"/>
    <p:sldId id="258" r:id="rId5"/>
    <p:sldId id="264" r:id="rId6"/>
    <p:sldId id="283" r:id="rId7"/>
    <p:sldId id="262" r:id="rId8"/>
    <p:sldId id="260" r:id="rId9"/>
    <p:sldId id="289" r:id="rId10"/>
    <p:sldId id="290" r:id="rId11"/>
    <p:sldId id="291" r:id="rId12"/>
    <p:sldId id="266" r:id="rId13"/>
    <p:sldId id="270" r:id="rId14"/>
    <p:sldId id="271" r:id="rId15"/>
    <p:sldId id="272" r:id="rId16"/>
    <p:sldId id="285" r:id="rId17"/>
    <p:sldId id="284" r:id="rId18"/>
    <p:sldId id="275" r:id="rId19"/>
    <p:sldId id="295" r:id="rId20"/>
    <p:sldId id="276" r:id="rId21"/>
    <p:sldId id="277" r:id="rId22"/>
    <p:sldId id="296" r:id="rId23"/>
    <p:sldId id="297" r:id="rId24"/>
    <p:sldId id="265" r:id="rId25"/>
    <p:sldId id="281" r:id="rId26"/>
    <p:sldId id="286" r:id="rId27"/>
    <p:sldId id="278" r:id="rId28"/>
    <p:sldId id="294" r:id="rId29"/>
    <p:sldId id="280" r:id="rId30"/>
    <p:sldId id="267" r:id="rId31"/>
    <p:sldId id="288" r:id="rId32"/>
    <p:sldId id="268" r:id="rId33"/>
    <p:sldId id="269" r:id="rId34"/>
    <p:sldId id="292" r:id="rId35"/>
    <p:sldId id="293" r:id="rId36"/>
    <p:sldId id="274" r:id="rId37"/>
    <p:sldId id="25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E0D86-BD3A-0E6E-2503-70E394241FE5}" v="205" dt="2020-05-31T03:56:58.609"/>
    <p1510:client id="{060C1F7E-62E6-E3BD-5FFD-D83456FEC266}" v="180" dt="2020-06-03T16:15:08.158"/>
    <p1510:client id="{0DBE2C24-D43C-985F-F408-840B21984290}" v="50" dt="2020-06-01T16:55:19.227"/>
    <p1510:client id="{16B7034B-5504-8FE4-6406-1129DC17A626}" v="3459" dt="2020-06-01T13:11:28.176"/>
    <p1510:client id="{1A543F02-D552-82B0-FB60-B186A3F369BF}" v="341" dt="2020-05-25T16:23:24.423"/>
    <p1510:client id="{27DE3AD9-5285-4DD5-5372-FC2F23EA4628}" v="1975" dt="2020-05-30T21:26:20.204"/>
    <p1510:client id="{299FF3C1-2E01-08EA-7BA0-1CAC1E745988}" v="92" dt="2020-06-01T02:56:42.317"/>
    <p1510:client id="{2D0FF7F2-DBC0-96DC-841A-F9282EB2E9CF}" v="2298" dt="2020-05-29T17:08:00.997"/>
    <p1510:client id="{30E34E1A-B07B-4209-08AE-24B66E7C350A}" v="18" dt="2020-06-01T17:06:06.829"/>
    <p1510:client id="{3EAC2AE8-DD83-AB8B-25E3-525AFFA062D9}" v="344" dt="2020-06-04T06:40:59.526"/>
    <p1510:client id="{3FC887CF-B410-76A0-B04B-9F7FB92D225B}" v="58" dt="2020-06-04T18:01:05.018"/>
    <p1510:client id="{49948CDE-8BEE-4175-BC77-5243C8EAE81F}" v="25" dt="2020-05-27T13:19:51.283"/>
    <p1510:client id="{4FA7B5C2-854E-DA31-A938-27A8D42482B7}" v="85" dt="2020-05-27T13:11:29.333"/>
    <p1510:client id="{532468AE-8522-95DE-4DBB-80FC3217290B}" v="561" dt="2020-06-01T03:03:12.794"/>
    <p1510:client id="{63A89AEE-484A-7435-E57E-0007B8E68EAE}" v="186" dt="2020-05-30T21:42:59.307"/>
    <p1510:client id="{686AF4E0-BCE5-6E11-BF07-805AB80655CB}" v="683" dt="2020-05-29T17:17:06.061"/>
    <p1510:client id="{6E90C9C9-6DBD-4B98-7A66-4D89D8A53DA5}" v="3695" dt="2020-05-29T17:01:51.682"/>
    <p1510:client id="{7183EA9D-75CA-837F-AA18-F7E02CC64F9F}" v="54" dt="2020-05-30T21:26:50.206"/>
    <p1510:client id="{7261C947-5209-77FA-C5B7-CA449EFFC9A7}" v="24" dt="2020-05-25T05:31:38.576"/>
    <p1510:client id="{732474FC-977D-0CDC-3CC9-779B7946ADC1}" v="2" dt="2020-06-01T03:32:25.855"/>
    <p1510:client id="{7F4B17C9-31ED-B1DF-D4A4-8DA4BE0175AD}" v="204" dt="2020-05-20T01:32:36.774"/>
    <p1510:client id="{7FD90452-B4F0-FA33-FA19-AA6B5AC4B619}" v="1034" dt="2020-05-29T03:39:39.885"/>
    <p1510:client id="{946DFEB1-BCC0-4A91-9B85-AC0B784C92A3}" v="1" dt="2020-05-20T16:15:32.035"/>
    <p1510:client id="{9E973EC0-1948-B07F-5B18-FA32EE41FC6C}" v="60" dt="2020-06-03T16:48:26.627"/>
    <p1510:client id="{A3E946A5-3D68-D12C-57EC-E158D3D8ABAB}" v="37" dt="2020-06-03T16:28:31.976"/>
    <p1510:client id="{A4A48BDE-3B88-E831-A68A-AF9EEE73350F}" v="30" dt="2020-05-31T21:17:50.704"/>
    <p1510:client id="{A5938D11-4050-6FDF-A7DB-560AADE32338}" v="747" dt="2020-06-03T13:22:19.468"/>
    <p1510:client id="{AA6CA491-5887-18F6-5E89-DF733A9C42BA}" v="73" dt="2020-05-22T18:19:26.053"/>
    <p1510:client id="{AAEA9967-681D-F287-FBA5-1695211EE846}" v="550" dt="2020-06-01T16:31:43.880"/>
    <p1510:client id="{B3BE7608-36EB-5307-65EF-EBAB7BDDFFCF}" v="1318" dt="2020-05-30T18:21:00.499"/>
    <p1510:client id="{B485E7E0-6401-6596-9E59-5D16FCC3BAAD}" v="162" dt="2020-06-01T12:56:30.232"/>
    <p1510:client id="{B536F0CA-B111-1F0B-9178-5C5DFBBA16B5}" v="170" dt="2020-07-16T22:21:24.304"/>
    <p1510:client id="{B76CE748-C62C-F67E-736B-8001998314D8}" v="184" dt="2020-06-02T22:52:40.134"/>
    <p1510:client id="{BBEC2623-756B-D82E-EF23-A318A1CD9736}" v="7" dt="2020-06-03T15:07:28.692"/>
    <p1510:client id="{BE460741-DA0C-DFD8-542F-15AACC21870B}" v="74" dt="2020-05-22T14:33:30.141"/>
    <p1510:client id="{C292B593-D35B-BB21-146B-C02612AE57D6}" v="227" dt="2020-05-29T17:07:00.129"/>
    <p1510:client id="{E46B0B85-C5C2-4330-BEAE-3B0BB2A9B359}" v="943" dt="2020-05-29T05:13:43.728"/>
    <p1510:client id="{F53B47F8-B9EA-554D-73AB-A68EFB8B48B3}" v="178" dt="2020-05-24T01:12:41.248"/>
    <p1510:client id="{F6021794-C180-00A1-34E9-84A99AEE960E}" v="954" dt="2020-05-25T16:18:25.169"/>
    <p1510:client id="{F9E6082B-C703-A371-C279-FD52425D8B43}" v="2134" dt="2020-05-25T02:53:26.2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37"/>
  </p:normalViewPr>
  <p:slideViewPr>
    <p:cSldViewPr snapToGrid="0">
      <p:cViewPr varScale="1">
        <p:scale>
          <a:sx n="105" d="100"/>
          <a:sy n="105" d="100"/>
        </p:scale>
        <p:origin x="8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5D7573-DC2A-4546-99F6-9F53F0B03FEC}"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62DB10B-8647-4E60-AA52-9A64DAC88F0C}">
      <dgm:prSet/>
      <dgm:spPr/>
      <dgm:t>
        <a:bodyPr/>
        <a:lstStyle/>
        <a:p>
          <a:r>
            <a:rPr lang="en-US" b="1"/>
            <a:t>ATMEGA328-2GP Microcontroller</a:t>
          </a:r>
          <a:endParaRPr lang="en-US"/>
        </a:p>
      </dgm:t>
    </dgm:pt>
    <dgm:pt modelId="{A870F287-7B71-47FE-BF6A-9992F57E8396}" type="parTrans" cxnId="{CD41D42E-245C-4F96-AA18-ADEC1BE05234}">
      <dgm:prSet/>
      <dgm:spPr/>
      <dgm:t>
        <a:bodyPr/>
        <a:lstStyle/>
        <a:p>
          <a:endParaRPr lang="en-US"/>
        </a:p>
      </dgm:t>
    </dgm:pt>
    <dgm:pt modelId="{1192090D-3E0E-483F-B57A-6D07FDB88590}" type="sibTrans" cxnId="{CD41D42E-245C-4F96-AA18-ADEC1BE05234}">
      <dgm:prSet/>
      <dgm:spPr/>
      <dgm:t>
        <a:bodyPr/>
        <a:lstStyle/>
        <a:p>
          <a:endParaRPr lang="en-US"/>
        </a:p>
      </dgm:t>
    </dgm:pt>
    <dgm:pt modelId="{1BCC7020-9B16-4BA7-8EB3-E8E873CFF252}">
      <dgm:prSet/>
      <dgm:spPr/>
      <dgm:t>
        <a:bodyPr/>
        <a:lstStyle/>
        <a:p>
          <a:r>
            <a:rPr lang="en-US" b="1"/>
            <a:t>L200 Voltage regulator</a:t>
          </a:r>
          <a:endParaRPr lang="en-US"/>
        </a:p>
      </dgm:t>
    </dgm:pt>
    <dgm:pt modelId="{C6077AA3-2B8A-4441-B303-E0A053F3C70E}" type="parTrans" cxnId="{A93B71E7-6F84-41D4-90B7-BC33326EE99C}">
      <dgm:prSet/>
      <dgm:spPr/>
      <dgm:t>
        <a:bodyPr/>
        <a:lstStyle/>
        <a:p>
          <a:endParaRPr lang="en-US"/>
        </a:p>
      </dgm:t>
    </dgm:pt>
    <dgm:pt modelId="{14D64024-523F-4D83-AF53-E239D4E330CC}" type="sibTrans" cxnId="{A93B71E7-6F84-41D4-90B7-BC33326EE99C}">
      <dgm:prSet/>
      <dgm:spPr/>
      <dgm:t>
        <a:bodyPr/>
        <a:lstStyle/>
        <a:p>
          <a:endParaRPr lang="en-US"/>
        </a:p>
      </dgm:t>
    </dgm:pt>
    <dgm:pt modelId="{2F227EC9-6363-4E06-9A04-ED5DBB936CBA}">
      <dgm:prSet/>
      <dgm:spPr/>
      <dgm:t>
        <a:bodyPr/>
        <a:lstStyle/>
        <a:p>
          <a:r>
            <a:rPr lang="en-US" b="1"/>
            <a:t>DC power jack</a:t>
          </a:r>
          <a:endParaRPr lang="en-US"/>
        </a:p>
      </dgm:t>
    </dgm:pt>
    <dgm:pt modelId="{6F6CC07F-AC40-4F31-951C-26E16DA882CF}" type="parTrans" cxnId="{C147C773-C442-45B0-899B-4B70535A6C73}">
      <dgm:prSet/>
      <dgm:spPr/>
      <dgm:t>
        <a:bodyPr/>
        <a:lstStyle/>
        <a:p>
          <a:endParaRPr lang="en-US"/>
        </a:p>
      </dgm:t>
    </dgm:pt>
    <dgm:pt modelId="{60BA2D2C-AFD0-4FCA-8545-02B433EDEA7F}" type="sibTrans" cxnId="{C147C773-C442-45B0-899B-4B70535A6C73}">
      <dgm:prSet/>
      <dgm:spPr/>
      <dgm:t>
        <a:bodyPr/>
        <a:lstStyle/>
        <a:p>
          <a:endParaRPr lang="en-US"/>
        </a:p>
      </dgm:t>
    </dgm:pt>
    <dgm:pt modelId="{5E23B05D-732C-4AC9-AA97-CFED1903AF54}">
      <dgm:prSet/>
      <dgm:spPr/>
      <dgm:t>
        <a:bodyPr/>
        <a:lstStyle/>
        <a:p>
          <a:r>
            <a:rPr lang="en-US" b="1"/>
            <a:t>Raspberry PI GPIO</a:t>
          </a:r>
          <a:endParaRPr lang="en-US"/>
        </a:p>
      </dgm:t>
    </dgm:pt>
    <dgm:pt modelId="{203A1AC6-6147-4606-9815-85A03B62FC07}" type="parTrans" cxnId="{64D42EBE-F92B-498E-B043-35179C5524E5}">
      <dgm:prSet/>
      <dgm:spPr/>
      <dgm:t>
        <a:bodyPr/>
        <a:lstStyle/>
        <a:p>
          <a:endParaRPr lang="en-US"/>
        </a:p>
      </dgm:t>
    </dgm:pt>
    <dgm:pt modelId="{D7A7D8A3-7443-4726-8309-90F1F078BD49}" type="sibTrans" cxnId="{64D42EBE-F92B-498E-B043-35179C5524E5}">
      <dgm:prSet/>
      <dgm:spPr/>
      <dgm:t>
        <a:bodyPr/>
        <a:lstStyle/>
        <a:p>
          <a:endParaRPr lang="en-US"/>
        </a:p>
      </dgm:t>
    </dgm:pt>
    <dgm:pt modelId="{6787375A-EA87-48CE-AA09-420249083375}">
      <dgm:prSet/>
      <dgm:spPr/>
      <dgm:t>
        <a:bodyPr/>
        <a:lstStyle/>
        <a:p>
          <a:r>
            <a:rPr lang="en-US" b="1"/>
            <a:t>USB-A</a:t>
          </a:r>
          <a:endParaRPr lang="en-US"/>
        </a:p>
      </dgm:t>
    </dgm:pt>
    <dgm:pt modelId="{0644092C-083D-4C1B-83A2-E3CB303A8959}" type="parTrans" cxnId="{437E590E-A9A4-49F9-B9F8-CD59471A1B86}">
      <dgm:prSet/>
      <dgm:spPr/>
      <dgm:t>
        <a:bodyPr/>
        <a:lstStyle/>
        <a:p>
          <a:endParaRPr lang="en-US"/>
        </a:p>
      </dgm:t>
    </dgm:pt>
    <dgm:pt modelId="{57BAA51E-99D9-4EFF-AF49-390399BCDC76}" type="sibTrans" cxnId="{437E590E-A9A4-49F9-B9F8-CD59471A1B86}">
      <dgm:prSet/>
      <dgm:spPr/>
      <dgm:t>
        <a:bodyPr/>
        <a:lstStyle/>
        <a:p>
          <a:endParaRPr lang="en-US"/>
        </a:p>
      </dgm:t>
    </dgm:pt>
    <dgm:pt modelId="{564A37BC-9098-4850-A568-066AF66AB2D2}" type="pres">
      <dgm:prSet presAssocID="{B05D7573-DC2A-4546-99F6-9F53F0B03FEC}" presName="root" presStyleCnt="0">
        <dgm:presLayoutVars>
          <dgm:dir/>
          <dgm:resizeHandles val="exact"/>
        </dgm:presLayoutVars>
      </dgm:prSet>
      <dgm:spPr/>
    </dgm:pt>
    <dgm:pt modelId="{C3BF917B-D14F-4633-9EF4-35DD9C85259F}" type="pres">
      <dgm:prSet presAssocID="{462DB10B-8647-4E60-AA52-9A64DAC88F0C}" presName="compNode" presStyleCnt="0"/>
      <dgm:spPr/>
    </dgm:pt>
    <dgm:pt modelId="{C6B58C16-46DB-40AA-BC1F-B8F27E954234}" type="pres">
      <dgm:prSet presAssocID="{462DB10B-8647-4E60-AA52-9A64DAC88F0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F8678C5D-6F90-4884-B5D1-12E580CBFF28}" type="pres">
      <dgm:prSet presAssocID="{462DB10B-8647-4E60-AA52-9A64DAC88F0C}" presName="spaceRect" presStyleCnt="0"/>
      <dgm:spPr/>
    </dgm:pt>
    <dgm:pt modelId="{F669C53B-5702-4FA8-9E98-EA2E5A6A3DEB}" type="pres">
      <dgm:prSet presAssocID="{462DB10B-8647-4E60-AA52-9A64DAC88F0C}" presName="textRect" presStyleLbl="revTx" presStyleIdx="0" presStyleCnt="5">
        <dgm:presLayoutVars>
          <dgm:chMax val="1"/>
          <dgm:chPref val="1"/>
        </dgm:presLayoutVars>
      </dgm:prSet>
      <dgm:spPr/>
    </dgm:pt>
    <dgm:pt modelId="{DF6AD897-DDDA-4452-B592-300579F817AA}" type="pres">
      <dgm:prSet presAssocID="{1192090D-3E0E-483F-B57A-6D07FDB88590}" presName="sibTrans" presStyleCnt="0"/>
      <dgm:spPr/>
    </dgm:pt>
    <dgm:pt modelId="{E7E941AD-8257-4302-97BE-2B5E5A53EE76}" type="pres">
      <dgm:prSet presAssocID="{1BCC7020-9B16-4BA7-8EB3-E8E873CFF252}" presName="compNode" presStyleCnt="0"/>
      <dgm:spPr/>
    </dgm:pt>
    <dgm:pt modelId="{7B07D24E-CFA0-4077-B71E-EC51345A6EC1}" type="pres">
      <dgm:prSet presAssocID="{1BCC7020-9B16-4BA7-8EB3-E8E873CFF25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gh Voltage"/>
        </a:ext>
      </dgm:extLst>
    </dgm:pt>
    <dgm:pt modelId="{8807F664-9E81-4A7F-84C8-F036926D12B9}" type="pres">
      <dgm:prSet presAssocID="{1BCC7020-9B16-4BA7-8EB3-E8E873CFF252}" presName="spaceRect" presStyleCnt="0"/>
      <dgm:spPr/>
    </dgm:pt>
    <dgm:pt modelId="{4C0BFD84-3B14-4EF4-A929-CD353C98C688}" type="pres">
      <dgm:prSet presAssocID="{1BCC7020-9B16-4BA7-8EB3-E8E873CFF252}" presName="textRect" presStyleLbl="revTx" presStyleIdx="1" presStyleCnt="5">
        <dgm:presLayoutVars>
          <dgm:chMax val="1"/>
          <dgm:chPref val="1"/>
        </dgm:presLayoutVars>
      </dgm:prSet>
      <dgm:spPr/>
    </dgm:pt>
    <dgm:pt modelId="{56D22412-8289-4757-B34E-52895649F1CC}" type="pres">
      <dgm:prSet presAssocID="{14D64024-523F-4D83-AF53-E239D4E330CC}" presName="sibTrans" presStyleCnt="0"/>
      <dgm:spPr/>
    </dgm:pt>
    <dgm:pt modelId="{3225B687-88C6-415F-A937-B8378EC29990}" type="pres">
      <dgm:prSet presAssocID="{2F227EC9-6363-4E06-9A04-ED5DBB936CBA}" presName="compNode" presStyleCnt="0"/>
      <dgm:spPr/>
    </dgm:pt>
    <dgm:pt modelId="{83EB8E9A-B09B-419E-B7BC-C7D8E8A603E4}" type="pres">
      <dgm:prSet presAssocID="{2F227EC9-6363-4E06-9A04-ED5DBB936CB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lectrician"/>
        </a:ext>
      </dgm:extLst>
    </dgm:pt>
    <dgm:pt modelId="{71ABADBD-7E41-4B68-8CE8-39C05E46AC5F}" type="pres">
      <dgm:prSet presAssocID="{2F227EC9-6363-4E06-9A04-ED5DBB936CBA}" presName="spaceRect" presStyleCnt="0"/>
      <dgm:spPr/>
    </dgm:pt>
    <dgm:pt modelId="{34448A01-FE87-42F5-B3F0-CA2D2A5B1C97}" type="pres">
      <dgm:prSet presAssocID="{2F227EC9-6363-4E06-9A04-ED5DBB936CBA}" presName="textRect" presStyleLbl="revTx" presStyleIdx="2" presStyleCnt="5">
        <dgm:presLayoutVars>
          <dgm:chMax val="1"/>
          <dgm:chPref val="1"/>
        </dgm:presLayoutVars>
      </dgm:prSet>
      <dgm:spPr/>
    </dgm:pt>
    <dgm:pt modelId="{ED9BA313-65E2-42A9-B393-60F74006C346}" type="pres">
      <dgm:prSet presAssocID="{60BA2D2C-AFD0-4FCA-8545-02B433EDEA7F}" presName="sibTrans" presStyleCnt="0"/>
      <dgm:spPr/>
    </dgm:pt>
    <dgm:pt modelId="{2227DFA9-A118-4A20-A0C9-C5FA2339EA10}" type="pres">
      <dgm:prSet presAssocID="{5E23B05D-732C-4AC9-AA97-CFED1903AF54}" presName="compNode" presStyleCnt="0"/>
      <dgm:spPr/>
    </dgm:pt>
    <dgm:pt modelId="{5D86C90A-FF13-40D0-9FBC-246DE08B97EA}" type="pres">
      <dgm:prSet presAssocID="{5E23B05D-732C-4AC9-AA97-CFED1903AF5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nd Chime"/>
        </a:ext>
      </dgm:extLst>
    </dgm:pt>
    <dgm:pt modelId="{3EEFDE5E-34E8-49D5-8B39-B080D27EB30D}" type="pres">
      <dgm:prSet presAssocID="{5E23B05D-732C-4AC9-AA97-CFED1903AF54}" presName="spaceRect" presStyleCnt="0"/>
      <dgm:spPr/>
    </dgm:pt>
    <dgm:pt modelId="{0A162790-3EC8-43B0-A5AF-D5191AB8BC5E}" type="pres">
      <dgm:prSet presAssocID="{5E23B05D-732C-4AC9-AA97-CFED1903AF54}" presName="textRect" presStyleLbl="revTx" presStyleIdx="3" presStyleCnt="5">
        <dgm:presLayoutVars>
          <dgm:chMax val="1"/>
          <dgm:chPref val="1"/>
        </dgm:presLayoutVars>
      </dgm:prSet>
      <dgm:spPr/>
    </dgm:pt>
    <dgm:pt modelId="{F31F502F-F0F2-4981-9823-B06E1C8CFB47}" type="pres">
      <dgm:prSet presAssocID="{D7A7D8A3-7443-4726-8309-90F1F078BD49}" presName="sibTrans" presStyleCnt="0"/>
      <dgm:spPr/>
    </dgm:pt>
    <dgm:pt modelId="{2FC4682F-5BB2-403D-A5A0-7D8D25326206}" type="pres">
      <dgm:prSet presAssocID="{6787375A-EA87-48CE-AA09-420249083375}" presName="compNode" presStyleCnt="0"/>
      <dgm:spPr/>
    </dgm:pt>
    <dgm:pt modelId="{23146434-4A26-480F-B0B3-4A011BF0B1EA}" type="pres">
      <dgm:prSet presAssocID="{6787375A-EA87-48CE-AA09-4202490833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B"/>
        </a:ext>
      </dgm:extLst>
    </dgm:pt>
    <dgm:pt modelId="{58EA1FCC-C645-43CE-9B99-3830C4F1BD92}" type="pres">
      <dgm:prSet presAssocID="{6787375A-EA87-48CE-AA09-420249083375}" presName="spaceRect" presStyleCnt="0"/>
      <dgm:spPr/>
    </dgm:pt>
    <dgm:pt modelId="{4C3DFC3E-76D6-4825-97EF-3005EB2417FD}" type="pres">
      <dgm:prSet presAssocID="{6787375A-EA87-48CE-AA09-420249083375}" presName="textRect" presStyleLbl="revTx" presStyleIdx="4" presStyleCnt="5">
        <dgm:presLayoutVars>
          <dgm:chMax val="1"/>
          <dgm:chPref val="1"/>
        </dgm:presLayoutVars>
      </dgm:prSet>
      <dgm:spPr/>
    </dgm:pt>
  </dgm:ptLst>
  <dgm:cxnLst>
    <dgm:cxn modelId="{437E590E-A9A4-49F9-B9F8-CD59471A1B86}" srcId="{B05D7573-DC2A-4546-99F6-9F53F0B03FEC}" destId="{6787375A-EA87-48CE-AA09-420249083375}" srcOrd="4" destOrd="0" parTransId="{0644092C-083D-4C1B-83A2-E3CB303A8959}" sibTransId="{57BAA51E-99D9-4EFF-AF49-390399BCDC76}"/>
    <dgm:cxn modelId="{C9E12211-B96B-4113-A8B7-A4FC465FF15A}" type="presOf" srcId="{6787375A-EA87-48CE-AA09-420249083375}" destId="{4C3DFC3E-76D6-4825-97EF-3005EB2417FD}" srcOrd="0" destOrd="0" presId="urn:microsoft.com/office/officeart/2018/2/layout/IconLabelList"/>
    <dgm:cxn modelId="{33956624-08FD-415C-A112-BFC51D7D6FA5}" type="presOf" srcId="{B05D7573-DC2A-4546-99F6-9F53F0B03FEC}" destId="{564A37BC-9098-4850-A568-066AF66AB2D2}" srcOrd="0" destOrd="0" presId="urn:microsoft.com/office/officeart/2018/2/layout/IconLabelList"/>
    <dgm:cxn modelId="{CD41D42E-245C-4F96-AA18-ADEC1BE05234}" srcId="{B05D7573-DC2A-4546-99F6-9F53F0B03FEC}" destId="{462DB10B-8647-4E60-AA52-9A64DAC88F0C}" srcOrd="0" destOrd="0" parTransId="{A870F287-7B71-47FE-BF6A-9992F57E8396}" sibTransId="{1192090D-3E0E-483F-B57A-6D07FDB88590}"/>
    <dgm:cxn modelId="{693F8C66-6C22-4CF1-8BA0-379C770597A4}" type="presOf" srcId="{5E23B05D-732C-4AC9-AA97-CFED1903AF54}" destId="{0A162790-3EC8-43B0-A5AF-D5191AB8BC5E}" srcOrd="0" destOrd="0" presId="urn:microsoft.com/office/officeart/2018/2/layout/IconLabelList"/>
    <dgm:cxn modelId="{C147C773-C442-45B0-899B-4B70535A6C73}" srcId="{B05D7573-DC2A-4546-99F6-9F53F0B03FEC}" destId="{2F227EC9-6363-4E06-9A04-ED5DBB936CBA}" srcOrd="2" destOrd="0" parTransId="{6F6CC07F-AC40-4F31-951C-26E16DA882CF}" sibTransId="{60BA2D2C-AFD0-4FCA-8545-02B433EDEA7F}"/>
    <dgm:cxn modelId="{2D323A7F-23C3-4256-B3E4-82A6D19708E6}" type="presOf" srcId="{2F227EC9-6363-4E06-9A04-ED5DBB936CBA}" destId="{34448A01-FE87-42F5-B3F0-CA2D2A5B1C97}" srcOrd="0" destOrd="0" presId="urn:microsoft.com/office/officeart/2018/2/layout/IconLabelList"/>
    <dgm:cxn modelId="{64D42EBE-F92B-498E-B043-35179C5524E5}" srcId="{B05D7573-DC2A-4546-99F6-9F53F0B03FEC}" destId="{5E23B05D-732C-4AC9-AA97-CFED1903AF54}" srcOrd="3" destOrd="0" parTransId="{203A1AC6-6147-4606-9815-85A03B62FC07}" sibTransId="{D7A7D8A3-7443-4726-8309-90F1F078BD49}"/>
    <dgm:cxn modelId="{6522E6D1-E555-4459-A08E-B964196E815D}" type="presOf" srcId="{462DB10B-8647-4E60-AA52-9A64DAC88F0C}" destId="{F669C53B-5702-4FA8-9E98-EA2E5A6A3DEB}" srcOrd="0" destOrd="0" presId="urn:microsoft.com/office/officeart/2018/2/layout/IconLabelList"/>
    <dgm:cxn modelId="{A93B71E7-6F84-41D4-90B7-BC33326EE99C}" srcId="{B05D7573-DC2A-4546-99F6-9F53F0B03FEC}" destId="{1BCC7020-9B16-4BA7-8EB3-E8E873CFF252}" srcOrd="1" destOrd="0" parTransId="{C6077AA3-2B8A-4441-B303-E0A053F3C70E}" sibTransId="{14D64024-523F-4D83-AF53-E239D4E330CC}"/>
    <dgm:cxn modelId="{78E695F8-A177-4365-8B02-614FD79A2237}" type="presOf" srcId="{1BCC7020-9B16-4BA7-8EB3-E8E873CFF252}" destId="{4C0BFD84-3B14-4EF4-A929-CD353C98C688}" srcOrd="0" destOrd="0" presId="urn:microsoft.com/office/officeart/2018/2/layout/IconLabelList"/>
    <dgm:cxn modelId="{7A2E174C-2D93-4A26-B7F5-10FE9CB02478}" type="presParOf" srcId="{564A37BC-9098-4850-A568-066AF66AB2D2}" destId="{C3BF917B-D14F-4633-9EF4-35DD9C85259F}" srcOrd="0" destOrd="0" presId="urn:microsoft.com/office/officeart/2018/2/layout/IconLabelList"/>
    <dgm:cxn modelId="{9462C039-6ADB-473E-BE3C-16AC9789A992}" type="presParOf" srcId="{C3BF917B-D14F-4633-9EF4-35DD9C85259F}" destId="{C6B58C16-46DB-40AA-BC1F-B8F27E954234}" srcOrd="0" destOrd="0" presId="urn:microsoft.com/office/officeart/2018/2/layout/IconLabelList"/>
    <dgm:cxn modelId="{284C3543-A330-4719-8E88-BB1C635027C5}" type="presParOf" srcId="{C3BF917B-D14F-4633-9EF4-35DD9C85259F}" destId="{F8678C5D-6F90-4884-B5D1-12E580CBFF28}" srcOrd="1" destOrd="0" presId="urn:microsoft.com/office/officeart/2018/2/layout/IconLabelList"/>
    <dgm:cxn modelId="{68EC09D3-C088-4E63-B710-FEF6CBABEEF0}" type="presParOf" srcId="{C3BF917B-D14F-4633-9EF4-35DD9C85259F}" destId="{F669C53B-5702-4FA8-9E98-EA2E5A6A3DEB}" srcOrd="2" destOrd="0" presId="urn:microsoft.com/office/officeart/2018/2/layout/IconLabelList"/>
    <dgm:cxn modelId="{F630B1BB-FB28-4597-9507-BF7EE06EDB8E}" type="presParOf" srcId="{564A37BC-9098-4850-A568-066AF66AB2D2}" destId="{DF6AD897-DDDA-4452-B592-300579F817AA}" srcOrd="1" destOrd="0" presId="urn:microsoft.com/office/officeart/2018/2/layout/IconLabelList"/>
    <dgm:cxn modelId="{1F99B06E-40EB-44B8-B668-07C33F746F0C}" type="presParOf" srcId="{564A37BC-9098-4850-A568-066AF66AB2D2}" destId="{E7E941AD-8257-4302-97BE-2B5E5A53EE76}" srcOrd="2" destOrd="0" presId="urn:microsoft.com/office/officeart/2018/2/layout/IconLabelList"/>
    <dgm:cxn modelId="{37E182E2-83A7-433D-AD15-B71D35D2800E}" type="presParOf" srcId="{E7E941AD-8257-4302-97BE-2B5E5A53EE76}" destId="{7B07D24E-CFA0-4077-B71E-EC51345A6EC1}" srcOrd="0" destOrd="0" presId="urn:microsoft.com/office/officeart/2018/2/layout/IconLabelList"/>
    <dgm:cxn modelId="{AFE7E749-54F9-4508-B7B8-B4074A9185DF}" type="presParOf" srcId="{E7E941AD-8257-4302-97BE-2B5E5A53EE76}" destId="{8807F664-9E81-4A7F-84C8-F036926D12B9}" srcOrd="1" destOrd="0" presId="urn:microsoft.com/office/officeart/2018/2/layout/IconLabelList"/>
    <dgm:cxn modelId="{CE73344E-6B5A-4392-A6BF-58C1278197F7}" type="presParOf" srcId="{E7E941AD-8257-4302-97BE-2B5E5A53EE76}" destId="{4C0BFD84-3B14-4EF4-A929-CD353C98C688}" srcOrd="2" destOrd="0" presId="urn:microsoft.com/office/officeart/2018/2/layout/IconLabelList"/>
    <dgm:cxn modelId="{82FCEB80-4C5A-42DB-8A0D-9D2059832D9C}" type="presParOf" srcId="{564A37BC-9098-4850-A568-066AF66AB2D2}" destId="{56D22412-8289-4757-B34E-52895649F1CC}" srcOrd="3" destOrd="0" presId="urn:microsoft.com/office/officeart/2018/2/layout/IconLabelList"/>
    <dgm:cxn modelId="{6EB0A470-7C91-4F5C-A31E-5A8F1AA7B6F3}" type="presParOf" srcId="{564A37BC-9098-4850-A568-066AF66AB2D2}" destId="{3225B687-88C6-415F-A937-B8378EC29990}" srcOrd="4" destOrd="0" presId="urn:microsoft.com/office/officeart/2018/2/layout/IconLabelList"/>
    <dgm:cxn modelId="{F215A1E2-03FA-41AE-823F-83C0E409B569}" type="presParOf" srcId="{3225B687-88C6-415F-A937-B8378EC29990}" destId="{83EB8E9A-B09B-419E-B7BC-C7D8E8A603E4}" srcOrd="0" destOrd="0" presId="urn:microsoft.com/office/officeart/2018/2/layout/IconLabelList"/>
    <dgm:cxn modelId="{29DCB871-4C61-495F-A609-1FEFD2304944}" type="presParOf" srcId="{3225B687-88C6-415F-A937-B8378EC29990}" destId="{71ABADBD-7E41-4B68-8CE8-39C05E46AC5F}" srcOrd="1" destOrd="0" presId="urn:microsoft.com/office/officeart/2018/2/layout/IconLabelList"/>
    <dgm:cxn modelId="{C35588D9-1F67-4D45-AF51-0F331C2A5C66}" type="presParOf" srcId="{3225B687-88C6-415F-A937-B8378EC29990}" destId="{34448A01-FE87-42F5-B3F0-CA2D2A5B1C97}" srcOrd="2" destOrd="0" presId="urn:microsoft.com/office/officeart/2018/2/layout/IconLabelList"/>
    <dgm:cxn modelId="{C1AE4DD7-2815-4643-A5D7-FD5F4005E895}" type="presParOf" srcId="{564A37BC-9098-4850-A568-066AF66AB2D2}" destId="{ED9BA313-65E2-42A9-B393-60F74006C346}" srcOrd="5" destOrd="0" presId="urn:microsoft.com/office/officeart/2018/2/layout/IconLabelList"/>
    <dgm:cxn modelId="{E36A7D63-15DE-4C38-92FB-5D84F2676ED8}" type="presParOf" srcId="{564A37BC-9098-4850-A568-066AF66AB2D2}" destId="{2227DFA9-A118-4A20-A0C9-C5FA2339EA10}" srcOrd="6" destOrd="0" presId="urn:microsoft.com/office/officeart/2018/2/layout/IconLabelList"/>
    <dgm:cxn modelId="{874ADB53-E6B1-43F4-B96A-FFF49FC25B15}" type="presParOf" srcId="{2227DFA9-A118-4A20-A0C9-C5FA2339EA10}" destId="{5D86C90A-FF13-40D0-9FBC-246DE08B97EA}" srcOrd="0" destOrd="0" presId="urn:microsoft.com/office/officeart/2018/2/layout/IconLabelList"/>
    <dgm:cxn modelId="{47C4EC54-9EFB-4B26-8B83-8EBD88DAC8D9}" type="presParOf" srcId="{2227DFA9-A118-4A20-A0C9-C5FA2339EA10}" destId="{3EEFDE5E-34E8-49D5-8B39-B080D27EB30D}" srcOrd="1" destOrd="0" presId="urn:microsoft.com/office/officeart/2018/2/layout/IconLabelList"/>
    <dgm:cxn modelId="{7E3A162A-2B94-4EAF-B7AB-24E50574B5D2}" type="presParOf" srcId="{2227DFA9-A118-4A20-A0C9-C5FA2339EA10}" destId="{0A162790-3EC8-43B0-A5AF-D5191AB8BC5E}" srcOrd="2" destOrd="0" presId="urn:microsoft.com/office/officeart/2018/2/layout/IconLabelList"/>
    <dgm:cxn modelId="{6B464F17-8266-4E96-BB48-8489737F4960}" type="presParOf" srcId="{564A37BC-9098-4850-A568-066AF66AB2D2}" destId="{F31F502F-F0F2-4981-9823-B06E1C8CFB47}" srcOrd="7" destOrd="0" presId="urn:microsoft.com/office/officeart/2018/2/layout/IconLabelList"/>
    <dgm:cxn modelId="{34FAA4B1-708D-4FEE-8F82-F89543EA9BDE}" type="presParOf" srcId="{564A37BC-9098-4850-A568-066AF66AB2D2}" destId="{2FC4682F-5BB2-403D-A5A0-7D8D25326206}" srcOrd="8" destOrd="0" presId="urn:microsoft.com/office/officeart/2018/2/layout/IconLabelList"/>
    <dgm:cxn modelId="{22A22A1B-68D5-4300-ACB8-BCE57ECFAA3D}" type="presParOf" srcId="{2FC4682F-5BB2-403D-A5A0-7D8D25326206}" destId="{23146434-4A26-480F-B0B3-4A011BF0B1EA}" srcOrd="0" destOrd="0" presId="urn:microsoft.com/office/officeart/2018/2/layout/IconLabelList"/>
    <dgm:cxn modelId="{4A503143-D2E3-4606-B9D5-AC1B76784C41}" type="presParOf" srcId="{2FC4682F-5BB2-403D-A5A0-7D8D25326206}" destId="{58EA1FCC-C645-43CE-9B99-3830C4F1BD92}" srcOrd="1" destOrd="0" presId="urn:microsoft.com/office/officeart/2018/2/layout/IconLabelList"/>
    <dgm:cxn modelId="{063BFF04-7D18-4182-904B-65CD5B182AF6}" type="presParOf" srcId="{2FC4682F-5BB2-403D-A5A0-7D8D25326206}" destId="{4C3DFC3E-76D6-4825-97EF-3005EB2417F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58C16-46DB-40AA-BC1F-B8F27E954234}">
      <dsp:nvSpPr>
        <dsp:cNvPr id="0" name=""/>
        <dsp:cNvSpPr/>
      </dsp:nvSpPr>
      <dsp:spPr>
        <a:xfrm>
          <a:off x="465927" y="820229"/>
          <a:ext cx="757792" cy="757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69C53B-5702-4FA8-9E98-EA2E5A6A3DEB}">
      <dsp:nvSpPr>
        <dsp:cNvPr id="0" name=""/>
        <dsp:cNvSpPr/>
      </dsp:nvSpPr>
      <dsp:spPr>
        <a:xfrm>
          <a:off x="2832"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ATMEGA328-2GP Microcontroller</a:t>
          </a:r>
          <a:endParaRPr lang="en-US" sz="1600" kern="1200"/>
        </a:p>
      </dsp:txBody>
      <dsp:txXfrm>
        <a:off x="2832" y="1830670"/>
        <a:ext cx="1683984" cy="673593"/>
      </dsp:txXfrm>
    </dsp:sp>
    <dsp:sp modelId="{7B07D24E-CFA0-4077-B71E-EC51345A6EC1}">
      <dsp:nvSpPr>
        <dsp:cNvPr id="0" name=""/>
        <dsp:cNvSpPr/>
      </dsp:nvSpPr>
      <dsp:spPr>
        <a:xfrm>
          <a:off x="2444609" y="820229"/>
          <a:ext cx="757792" cy="7577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0BFD84-3B14-4EF4-A929-CD353C98C688}">
      <dsp:nvSpPr>
        <dsp:cNvPr id="0" name=""/>
        <dsp:cNvSpPr/>
      </dsp:nvSpPr>
      <dsp:spPr>
        <a:xfrm>
          <a:off x="1981513"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L200 Voltage regulator</a:t>
          </a:r>
          <a:endParaRPr lang="en-US" sz="1600" kern="1200"/>
        </a:p>
      </dsp:txBody>
      <dsp:txXfrm>
        <a:off x="1981513" y="1830670"/>
        <a:ext cx="1683984" cy="673593"/>
      </dsp:txXfrm>
    </dsp:sp>
    <dsp:sp modelId="{83EB8E9A-B09B-419E-B7BC-C7D8E8A603E4}">
      <dsp:nvSpPr>
        <dsp:cNvPr id="0" name=""/>
        <dsp:cNvSpPr/>
      </dsp:nvSpPr>
      <dsp:spPr>
        <a:xfrm>
          <a:off x="4423291" y="820229"/>
          <a:ext cx="757792" cy="7577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448A01-FE87-42F5-B3F0-CA2D2A5B1C97}">
      <dsp:nvSpPr>
        <dsp:cNvPr id="0" name=""/>
        <dsp:cNvSpPr/>
      </dsp:nvSpPr>
      <dsp:spPr>
        <a:xfrm>
          <a:off x="3960195"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DC power jack</a:t>
          </a:r>
          <a:endParaRPr lang="en-US" sz="1600" kern="1200"/>
        </a:p>
      </dsp:txBody>
      <dsp:txXfrm>
        <a:off x="3960195" y="1830670"/>
        <a:ext cx="1683984" cy="673593"/>
      </dsp:txXfrm>
    </dsp:sp>
    <dsp:sp modelId="{5D86C90A-FF13-40D0-9FBC-246DE08B97EA}">
      <dsp:nvSpPr>
        <dsp:cNvPr id="0" name=""/>
        <dsp:cNvSpPr/>
      </dsp:nvSpPr>
      <dsp:spPr>
        <a:xfrm>
          <a:off x="6401972" y="820229"/>
          <a:ext cx="757792" cy="7577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162790-3EC8-43B0-A5AF-D5191AB8BC5E}">
      <dsp:nvSpPr>
        <dsp:cNvPr id="0" name=""/>
        <dsp:cNvSpPr/>
      </dsp:nvSpPr>
      <dsp:spPr>
        <a:xfrm>
          <a:off x="5938876"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Raspberry PI GPIO</a:t>
          </a:r>
          <a:endParaRPr lang="en-US" sz="1600" kern="1200"/>
        </a:p>
      </dsp:txBody>
      <dsp:txXfrm>
        <a:off x="5938876" y="1830670"/>
        <a:ext cx="1683984" cy="673593"/>
      </dsp:txXfrm>
    </dsp:sp>
    <dsp:sp modelId="{23146434-4A26-480F-B0B3-4A011BF0B1EA}">
      <dsp:nvSpPr>
        <dsp:cNvPr id="0" name=""/>
        <dsp:cNvSpPr/>
      </dsp:nvSpPr>
      <dsp:spPr>
        <a:xfrm>
          <a:off x="8380654" y="820229"/>
          <a:ext cx="757792" cy="7577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3DFC3E-76D6-4825-97EF-3005EB2417FD}">
      <dsp:nvSpPr>
        <dsp:cNvPr id="0" name=""/>
        <dsp:cNvSpPr/>
      </dsp:nvSpPr>
      <dsp:spPr>
        <a:xfrm>
          <a:off x="7917558"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USB-A</a:t>
          </a:r>
          <a:endParaRPr lang="en-US" sz="1600" kern="1200"/>
        </a:p>
      </dsp:txBody>
      <dsp:txXfrm>
        <a:off x="7917558" y="1830670"/>
        <a:ext cx="1683984" cy="67359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7/22/20</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7/22/20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7/22/20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7/22/20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7/22/20</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err="1"/>
              <a:t>Mr.Painter</a:t>
            </a:r>
            <a:r>
              <a:rPr lang="en-US"/>
              <a:t> </a:t>
            </a:r>
          </a:p>
        </p:txBody>
      </p:sp>
      <p:sp>
        <p:nvSpPr>
          <p:cNvPr id="3" name="Subtitle 2"/>
          <p:cNvSpPr>
            <a:spLocks noGrp="1"/>
          </p:cNvSpPr>
          <p:nvPr>
            <p:ph type="subTitle" idx="1"/>
          </p:nvPr>
        </p:nvSpPr>
        <p:spPr>
          <a:xfrm>
            <a:off x="2417780" y="3531204"/>
            <a:ext cx="8637072" cy="2529162"/>
          </a:xfrm>
        </p:spPr>
        <p:txBody>
          <a:bodyPr vert="horz" lIns="91440" tIns="91440" rIns="91440" bIns="91440" rtlCol="0" anchor="t">
            <a:normAutofit/>
          </a:bodyPr>
          <a:lstStyle/>
          <a:p>
            <a:r>
              <a:rPr lang="en-US"/>
              <a:t>Group 14 </a:t>
            </a:r>
          </a:p>
          <a:p>
            <a:r>
              <a:rPr lang="en-US"/>
              <a:t>Alan </a:t>
            </a:r>
            <a:r>
              <a:rPr lang="en-US" err="1"/>
              <a:t>Azargushasb</a:t>
            </a:r>
            <a:r>
              <a:rPr lang="en-US"/>
              <a:t> Electrical Engineering</a:t>
            </a:r>
          </a:p>
          <a:p>
            <a:r>
              <a:rPr lang="en-US"/>
              <a:t>Alonso </a:t>
            </a:r>
            <a:r>
              <a:rPr lang="en-US" err="1"/>
              <a:t>ninalaya</a:t>
            </a:r>
            <a:r>
              <a:rPr lang="en-US"/>
              <a:t> computer engineering</a:t>
            </a:r>
          </a:p>
          <a:p>
            <a:r>
              <a:rPr lang="en-US" err="1"/>
              <a:t>Chedlyne</a:t>
            </a:r>
            <a:r>
              <a:rPr lang="en-US"/>
              <a:t> </a:t>
            </a:r>
            <a:r>
              <a:rPr lang="en-US" err="1"/>
              <a:t>valmyr</a:t>
            </a:r>
            <a:r>
              <a:rPr lang="en-US"/>
              <a:t> computer engineering</a:t>
            </a:r>
          </a:p>
          <a:p>
            <a:r>
              <a:rPr lang="en-US"/>
              <a:t>Trudy-ani-</a:t>
            </a:r>
            <a:r>
              <a:rPr lang="en-US" err="1"/>
              <a:t>asamani</a:t>
            </a:r>
            <a:r>
              <a:rPr lang="en-US"/>
              <a:t> electrical engineering</a:t>
            </a:r>
          </a:p>
        </p:txBody>
      </p:sp>
    </p:spTree>
    <p:extLst>
      <p:ext uri="{BB962C8B-B14F-4D97-AF65-F5344CB8AC3E}">
        <p14:creationId xmlns:p14="http://schemas.microsoft.com/office/powerpoint/2010/main" val="12863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4AA1-5964-421B-A907-46620D2E1BEF}"/>
              </a:ext>
            </a:extLst>
          </p:cNvPr>
          <p:cNvSpPr>
            <a:spLocks noGrp="1"/>
          </p:cNvSpPr>
          <p:nvPr>
            <p:ph type="title"/>
          </p:nvPr>
        </p:nvSpPr>
        <p:spPr/>
        <p:txBody>
          <a:bodyPr/>
          <a:lstStyle/>
          <a:p>
            <a:r>
              <a:rPr lang="en-US">
                <a:ea typeface="+mj-lt"/>
                <a:cs typeface="+mj-lt"/>
              </a:rPr>
              <a:t>Raspberry Camera module</a:t>
            </a:r>
            <a:endParaRPr lang="en-US"/>
          </a:p>
        </p:txBody>
      </p:sp>
      <p:sp>
        <p:nvSpPr>
          <p:cNvPr id="6" name="Content Placeholder 5">
            <a:extLst>
              <a:ext uri="{FF2B5EF4-FFF2-40B4-BE49-F238E27FC236}">
                <a16:creationId xmlns:a16="http://schemas.microsoft.com/office/drawing/2014/main" id="{BEF630AB-FD63-414C-940F-9904D58A0B2E}"/>
              </a:ext>
            </a:extLst>
          </p:cNvPr>
          <p:cNvSpPr>
            <a:spLocks noGrp="1"/>
          </p:cNvSpPr>
          <p:nvPr>
            <p:ph idx="1"/>
          </p:nvPr>
        </p:nvSpPr>
        <p:spPr>
          <a:xfrm>
            <a:off x="1451579" y="2015732"/>
            <a:ext cx="6724609" cy="3450613"/>
          </a:xfrm>
        </p:spPr>
        <p:txBody>
          <a:bodyPr/>
          <a:lstStyle/>
          <a:p>
            <a:r>
              <a:rPr lang="en-US"/>
              <a:t>The small-scale size of the camera corresponds with the robot frame. If needed it can be bolted onto the robot arm without adding too much weight. </a:t>
            </a:r>
          </a:p>
          <a:p>
            <a:r>
              <a:rPr lang="en-US"/>
              <a:t>Provides best pixel resolution needed for the project.</a:t>
            </a:r>
          </a:p>
          <a:p>
            <a:r>
              <a:rPr lang="en-US"/>
              <a:t>Best economical price for our budget</a:t>
            </a:r>
          </a:p>
        </p:txBody>
      </p:sp>
      <p:pic>
        <p:nvPicPr>
          <p:cNvPr id="3" name="Picture 3" descr="A circuit board&#10;&#10;Description generated with very high confidence">
            <a:extLst>
              <a:ext uri="{FF2B5EF4-FFF2-40B4-BE49-F238E27FC236}">
                <a16:creationId xmlns:a16="http://schemas.microsoft.com/office/drawing/2014/main" id="{8E7C77CC-A8CC-48CF-BDA8-F85E077621F0}"/>
              </a:ext>
            </a:extLst>
          </p:cNvPr>
          <p:cNvPicPr>
            <a:picLocks noChangeAspect="1"/>
          </p:cNvPicPr>
          <p:nvPr/>
        </p:nvPicPr>
        <p:blipFill>
          <a:blip r:embed="rId2"/>
          <a:stretch>
            <a:fillRect/>
          </a:stretch>
        </p:blipFill>
        <p:spPr>
          <a:xfrm>
            <a:off x="8227484" y="2012372"/>
            <a:ext cx="2743200" cy="2496620"/>
          </a:xfrm>
          <a:prstGeom prst="rect">
            <a:avLst/>
          </a:prstGeom>
        </p:spPr>
      </p:pic>
    </p:spTree>
    <p:extLst>
      <p:ext uri="{BB962C8B-B14F-4D97-AF65-F5344CB8AC3E}">
        <p14:creationId xmlns:p14="http://schemas.microsoft.com/office/powerpoint/2010/main" val="3619682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18B0-5445-4462-A107-9BDC63BE43D5}"/>
              </a:ext>
            </a:extLst>
          </p:cNvPr>
          <p:cNvSpPr>
            <a:spLocks noGrp="1"/>
          </p:cNvSpPr>
          <p:nvPr>
            <p:ph type="title"/>
          </p:nvPr>
        </p:nvSpPr>
        <p:spPr/>
        <p:txBody>
          <a:bodyPr/>
          <a:lstStyle/>
          <a:p>
            <a:r>
              <a:rPr lang="en-US"/>
              <a:t>Servos </a:t>
            </a:r>
            <a:r>
              <a:rPr lang="en-US" b="1">
                <a:ea typeface="+mj-lt"/>
                <a:cs typeface="+mj-lt"/>
              </a:rPr>
              <a:t>MG996R</a:t>
            </a:r>
            <a:endParaRPr lang="en-US"/>
          </a:p>
          <a:p>
            <a:endParaRPr lang="en-US"/>
          </a:p>
        </p:txBody>
      </p:sp>
      <p:sp>
        <p:nvSpPr>
          <p:cNvPr id="3" name="Content Placeholder 2">
            <a:extLst>
              <a:ext uri="{FF2B5EF4-FFF2-40B4-BE49-F238E27FC236}">
                <a16:creationId xmlns:a16="http://schemas.microsoft.com/office/drawing/2014/main" id="{035461DF-540E-4C3F-898D-16A20F763C7E}"/>
              </a:ext>
            </a:extLst>
          </p:cNvPr>
          <p:cNvSpPr>
            <a:spLocks noGrp="1"/>
          </p:cNvSpPr>
          <p:nvPr>
            <p:ph idx="1"/>
          </p:nvPr>
        </p:nvSpPr>
        <p:spPr/>
        <p:txBody>
          <a:bodyPr/>
          <a:lstStyle/>
          <a:p>
            <a:r>
              <a:rPr lang="en-US">
                <a:ea typeface="+mn-lt"/>
                <a:cs typeface="+mn-lt"/>
              </a:rPr>
              <a:t>Fit the robot frame</a:t>
            </a:r>
          </a:p>
          <a:p>
            <a:r>
              <a:rPr lang="en-US"/>
              <a:t>Programmable with C++</a:t>
            </a:r>
          </a:p>
          <a:p>
            <a:r>
              <a:rPr lang="en-US"/>
              <a:t>Best economic choice for the robot frame</a:t>
            </a:r>
          </a:p>
          <a:p>
            <a:endParaRPr lang="en-US"/>
          </a:p>
        </p:txBody>
      </p:sp>
      <p:pic>
        <p:nvPicPr>
          <p:cNvPr id="4" name="Picture 4" descr="A picture containing table, wooden, sitting, computer&#10;&#10;Description generated with very high confidence">
            <a:extLst>
              <a:ext uri="{FF2B5EF4-FFF2-40B4-BE49-F238E27FC236}">
                <a16:creationId xmlns:a16="http://schemas.microsoft.com/office/drawing/2014/main" id="{7D7419BA-51C7-4814-91AB-94E505B17ED8}"/>
              </a:ext>
            </a:extLst>
          </p:cNvPr>
          <p:cNvPicPr>
            <a:picLocks noChangeAspect="1"/>
          </p:cNvPicPr>
          <p:nvPr/>
        </p:nvPicPr>
        <p:blipFill>
          <a:blip r:embed="rId2"/>
          <a:stretch>
            <a:fillRect/>
          </a:stretch>
        </p:blipFill>
        <p:spPr>
          <a:xfrm>
            <a:off x="6978650" y="2180966"/>
            <a:ext cx="4129616" cy="1734069"/>
          </a:xfrm>
          <a:prstGeom prst="rect">
            <a:avLst/>
          </a:prstGeom>
        </p:spPr>
      </p:pic>
    </p:spTree>
    <p:extLst>
      <p:ext uri="{BB962C8B-B14F-4D97-AF65-F5344CB8AC3E}">
        <p14:creationId xmlns:p14="http://schemas.microsoft.com/office/powerpoint/2010/main" val="2712870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6C221-6922-453F-9CDC-3FAE963D3F94}"/>
              </a:ext>
            </a:extLst>
          </p:cNvPr>
          <p:cNvSpPr>
            <a:spLocks noGrp="1"/>
          </p:cNvSpPr>
          <p:nvPr>
            <p:ph type="ctrTitle"/>
          </p:nvPr>
        </p:nvSpPr>
        <p:spPr/>
        <p:txBody>
          <a:bodyPr/>
          <a:lstStyle/>
          <a:p>
            <a:r>
              <a:rPr lang="en-US"/>
              <a:t>Hardware</a:t>
            </a:r>
          </a:p>
        </p:txBody>
      </p:sp>
      <p:sp>
        <p:nvSpPr>
          <p:cNvPr id="3" name="Subtitle 2">
            <a:extLst>
              <a:ext uri="{FF2B5EF4-FFF2-40B4-BE49-F238E27FC236}">
                <a16:creationId xmlns:a16="http://schemas.microsoft.com/office/drawing/2014/main" id="{77D78AE2-37B3-44A2-AF66-966DED3517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29261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3FBAD69-9F23-40EA-86B3-1700F975E824}"/>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pcb</a:t>
            </a:r>
          </a:p>
        </p:txBody>
      </p:sp>
      <p:cxnSp>
        <p:nvCxnSpPr>
          <p:cNvPr id="21" name="Straight Connector 20">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3" name="Group 22">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4" name="Rectangle 23">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a map&#10;&#10;Description generated with high confidence">
            <a:extLst>
              <a:ext uri="{FF2B5EF4-FFF2-40B4-BE49-F238E27FC236}">
                <a16:creationId xmlns:a16="http://schemas.microsoft.com/office/drawing/2014/main" id="{D74B49B6-A3A0-4970-8EBA-D4D1A6DE4CFA}"/>
              </a:ext>
            </a:extLst>
          </p:cNvPr>
          <p:cNvPicPr>
            <a:picLocks noGrp="1" noChangeAspect="1"/>
          </p:cNvPicPr>
          <p:nvPr>
            <p:ph idx="1"/>
          </p:nvPr>
        </p:nvPicPr>
        <p:blipFill>
          <a:blip r:embed="rId3"/>
          <a:stretch>
            <a:fillRect/>
          </a:stretch>
        </p:blipFill>
        <p:spPr>
          <a:xfrm>
            <a:off x="4618374" y="1470848"/>
            <a:ext cx="6282919" cy="3157166"/>
          </a:xfrm>
          <a:prstGeom prst="rect">
            <a:avLst/>
          </a:prstGeom>
        </p:spPr>
      </p:pic>
      <p:pic>
        <p:nvPicPr>
          <p:cNvPr id="29" name="Picture 28">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315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6C05-501D-463D-BD78-C2F702948C93}"/>
              </a:ext>
            </a:extLst>
          </p:cNvPr>
          <p:cNvSpPr>
            <a:spLocks noGrp="1"/>
          </p:cNvSpPr>
          <p:nvPr>
            <p:ph type="title"/>
          </p:nvPr>
        </p:nvSpPr>
        <p:spPr>
          <a:xfrm>
            <a:off x="1451579" y="804519"/>
            <a:ext cx="9603275" cy="1049235"/>
          </a:xfrm>
        </p:spPr>
        <p:txBody>
          <a:bodyPr>
            <a:normAutofit/>
          </a:bodyPr>
          <a:lstStyle/>
          <a:p>
            <a:r>
              <a:rPr lang="en-US"/>
              <a:t>components</a:t>
            </a:r>
          </a:p>
        </p:txBody>
      </p:sp>
      <p:graphicFrame>
        <p:nvGraphicFramePr>
          <p:cNvPr id="14" name="Content Placeholder 2">
            <a:extLst>
              <a:ext uri="{FF2B5EF4-FFF2-40B4-BE49-F238E27FC236}">
                <a16:creationId xmlns:a16="http://schemas.microsoft.com/office/drawing/2014/main" id="{633EC626-6D5C-465C-9CB4-A57203522627}"/>
              </a:ext>
            </a:extLst>
          </p:cNvPr>
          <p:cNvGraphicFramePr>
            <a:graphicFrameLocks noGrp="1"/>
          </p:cNvGraphicFramePr>
          <p:nvPr>
            <p:ph idx="1"/>
            <p:extLst>
              <p:ext uri="{D42A27DB-BD31-4B8C-83A1-F6EECF244321}">
                <p14:modId xmlns:p14="http://schemas.microsoft.com/office/powerpoint/2010/main" val="3581535882"/>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0464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AD3EA50-23B0-44DA-9286-4CDB94BFE01A}"/>
              </a:ext>
            </a:extLst>
          </p:cNvPr>
          <p:cNvSpPr>
            <a:spLocks noGrp="1"/>
          </p:cNvSpPr>
          <p:nvPr>
            <p:ph type="title"/>
          </p:nvPr>
        </p:nvSpPr>
        <p:spPr>
          <a:xfrm>
            <a:off x="6585200" y="967167"/>
            <a:ext cx="4151306" cy="2374516"/>
          </a:xfrm>
        </p:spPr>
        <p:txBody>
          <a:bodyPr vert="horz" lIns="91440" tIns="45720" rIns="91440" bIns="0" rtlCol="0" anchor="b">
            <a:normAutofit/>
          </a:bodyPr>
          <a:lstStyle/>
          <a:p>
            <a:r>
              <a:rPr lang="en-US" sz="4800"/>
              <a:t>BOARD</a:t>
            </a:r>
          </a:p>
        </p:txBody>
      </p:sp>
      <p:pic>
        <p:nvPicPr>
          <p:cNvPr id="4" name="Picture 4" descr="A circuit board&#10;&#10;Description generated with high confidence">
            <a:extLst>
              <a:ext uri="{FF2B5EF4-FFF2-40B4-BE49-F238E27FC236}">
                <a16:creationId xmlns:a16="http://schemas.microsoft.com/office/drawing/2014/main" id="{AE7812E5-0ACF-4254-8128-4834CE1DE83D}"/>
              </a:ext>
            </a:extLst>
          </p:cNvPr>
          <p:cNvPicPr>
            <a:picLocks noGrp="1" noChangeAspect="1"/>
          </p:cNvPicPr>
          <p:nvPr>
            <p:ph idx="1"/>
          </p:nvPr>
        </p:nvPicPr>
        <p:blipFill>
          <a:blip r:embed="rId3"/>
          <a:stretch>
            <a:fillRect/>
          </a:stretch>
        </p:blipFill>
        <p:spPr>
          <a:xfrm>
            <a:off x="1817334" y="805583"/>
            <a:ext cx="3585832" cy="4660762"/>
          </a:xfrm>
          <a:prstGeom prst="rect">
            <a:avLst/>
          </a:prstGeom>
        </p:spPr>
      </p:pic>
      <p:cxnSp>
        <p:nvCxnSpPr>
          <p:cNvPr id="21" name="Straight Connector 20">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974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66DF-28C1-400E-BC01-0B9232C92770}"/>
              </a:ext>
            </a:extLst>
          </p:cNvPr>
          <p:cNvSpPr>
            <a:spLocks noGrp="1"/>
          </p:cNvSpPr>
          <p:nvPr>
            <p:ph type="title"/>
          </p:nvPr>
        </p:nvSpPr>
        <p:spPr/>
        <p:txBody>
          <a:bodyPr/>
          <a:lstStyle/>
          <a:p>
            <a:r>
              <a:rPr lang="en-US"/>
              <a:t>PCB</a:t>
            </a:r>
          </a:p>
        </p:txBody>
      </p:sp>
      <p:sp>
        <p:nvSpPr>
          <p:cNvPr id="3" name="Content Placeholder 2">
            <a:extLst>
              <a:ext uri="{FF2B5EF4-FFF2-40B4-BE49-F238E27FC236}">
                <a16:creationId xmlns:a16="http://schemas.microsoft.com/office/drawing/2014/main" id="{1F36355A-79F4-4047-8B5D-928B5CA4AD8E}"/>
              </a:ext>
            </a:extLst>
          </p:cNvPr>
          <p:cNvSpPr>
            <a:spLocks noGrp="1"/>
          </p:cNvSpPr>
          <p:nvPr>
            <p:ph idx="1"/>
          </p:nvPr>
        </p:nvSpPr>
        <p:spPr/>
        <p:txBody>
          <a:bodyPr/>
          <a:lstStyle/>
          <a:p>
            <a:pPr marL="0" indent="0">
              <a:buNone/>
            </a:pPr>
            <a:r>
              <a:rPr lang="en-US"/>
              <a:t>Communication between Raspberry pi camera and the servo motors</a:t>
            </a:r>
          </a:p>
          <a:p>
            <a:pPr marL="0" indent="0">
              <a:buNone/>
            </a:pPr>
            <a:r>
              <a:rPr lang="en-US"/>
              <a:t>Supplying power for the entire device</a:t>
            </a:r>
          </a:p>
          <a:p>
            <a:pPr marL="0" indent="0">
              <a:buNone/>
            </a:pPr>
            <a:r>
              <a:rPr lang="en-US"/>
              <a:t>USB portable to upload images onto microcontroller</a:t>
            </a:r>
          </a:p>
          <a:p>
            <a:pPr marL="0" indent="0">
              <a:buNone/>
            </a:pPr>
            <a:r>
              <a:rPr lang="en-US"/>
              <a:t>Will be programmed to allow specific  arm movements</a:t>
            </a:r>
          </a:p>
        </p:txBody>
      </p:sp>
    </p:spTree>
    <p:extLst>
      <p:ext uri="{BB962C8B-B14F-4D97-AF65-F5344CB8AC3E}">
        <p14:creationId xmlns:p14="http://schemas.microsoft.com/office/powerpoint/2010/main" val="1667992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8EE8-6788-4372-94F5-2A5142C3E453}"/>
              </a:ext>
            </a:extLst>
          </p:cNvPr>
          <p:cNvSpPr>
            <a:spLocks noGrp="1"/>
          </p:cNvSpPr>
          <p:nvPr>
            <p:ph type="title"/>
          </p:nvPr>
        </p:nvSpPr>
        <p:spPr>
          <a:xfrm>
            <a:off x="1038446" y="786158"/>
            <a:ext cx="9603275" cy="1049235"/>
          </a:xfrm>
        </p:spPr>
        <p:txBody>
          <a:bodyPr vert="horz" lIns="91440" tIns="45720" rIns="91440" bIns="0" rtlCol="0" anchor="b">
            <a:normAutofit/>
          </a:bodyPr>
          <a:lstStyle/>
          <a:p>
            <a:r>
              <a:rPr lang="en-US" sz="5400"/>
              <a:t>FIRST </a:t>
            </a:r>
            <a:r>
              <a:rPr lang="en-US" sz="5400" err="1"/>
              <a:t>rOBOT</a:t>
            </a:r>
            <a:r>
              <a:rPr lang="en-US" sz="5400"/>
              <a:t> ARM</a:t>
            </a:r>
          </a:p>
        </p:txBody>
      </p:sp>
      <p:sp>
        <p:nvSpPr>
          <p:cNvPr id="8" name="Content Placeholder 7">
            <a:extLst>
              <a:ext uri="{FF2B5EF4-FFF2-40B4-BE49-F238E27FC236}">
                <a16:creationId xmlns:a16="http://schemas.microsoft.com/office/drawing/2014/main" id="{56E7A5B6-F085-475E-A62D-4357F5AC995F}"/>
              </a:ext>
            </a:extLst>
          </p:cNvPr>
          <p:cNvSpPr>
            <a:spLocks noGrp="1"/>
          </p:cNvSpPr>
          <p:nvPr>
            <p:ph idx="1"/>
          </p:nvPr>
        </p:nvSpPr>
        <p:spPr>
          <a:xfrm>
            <a:off x="1451579" y="2015732"/>
            <a:ext cx="4800670" cy="4052191"/>
          </a:xfrm>
        </p:spPr>
        <p:txBody>
          <a:bodyPr>
            <a:normAutofit fontScale="92500"/>
          </a:bodyPr>
          <a:lstStyle/>
          <a:p>
            <a:r>
              <a:rPr lang="en-US">
                <a:ea typeface="+mn-lt"/>
                <a:cs typeface="+mn-lt"/>
              </a:rPr>
              <a:t>The purpose of the robot arm is to paint.  </a:t>
            </a:r>
            <a:endParaRPr lang="en-US"/>
          </a:p>
          <a:p>
            <a:r>
              <a:rPr lang="en-US"/>
              <a:t>First prototype was fragile and weak, the robot arm was made of a lightweight plastic that would cause the frame to warp.</a:t>
            </a:r>
          </a:p>
          <a:p>
            <a:r>
              <a:rPr lang="en-US"/>
              <a:t>The servos were too weak to use , robot would collapse in on itself over and over again. </a:t>
            </a:r>
          </a:p>
          <a:p>
            <a:r>
              <a:rPr lang="en-US"/>
              <a:t>The gripper could not maintain grip on a pencil, thus it could not fufill its purpose as a painter. </a:t>
            </a:r>
          </a:p>
          <a:p>
            <a:endParaRPr lang="en-US"/>
          </a:p>
          <a:p>
            <a:endParaRPr lang="en-US"/>
          </a:p>
        </p:txBody>
      </p:sp>
      <p:pic>
        <p:nvPicPr>
          <p:cNvPr id="3" name="Picture 3" descr="A computer sitting on top of a wooden table&#10;&#10;Description generated with high confidence">
            <a:extLst>
              <a:ext uri="{FF2B5EF4-FFF2-40B4-BE49-F238E27FC236}">
                <a16:creationId xmlns:a16="http://schemas.microsoft.com/office/drawing/2014/main" id="{AE0F3F2A-4447-495D-B1B1-01BE934DE77D}"/>
              </a:ext>
            </a:extLst>
          </p:cNvPr>
          <p:cNvPicPr>
            <a:picLocks noChangeAspect="1"/>
          </p:cNvPicPr>
          <p:nvPr/>
        </p:nvPicPr>
        <p:blipFill rotWithShape="1">
          <a:blip r:embed="rId2"/>
          <a:srcRect t="31214" r="339" b="15601"/>
          <a:stretch/>
        </p:blipFill>
        <p:spPr>
          <a:xfrm>
            <a:off x="6855448" y="2140070"/>
            <a:ext cx="5115830" cy="3631393"/>
          </a:xfrm>
          <a:prstGeom prst="rect">
            <a:avLst/>
          </a:prstGeom>
        </p:spPr>
      </p:pic>
      <p:pic>
        <p:nvPicPr>
          <p:cNvPr id="4" name="Picture 4" descr="A person looking at the camera&#10;&#10;Description generated with very high confidence">
            <a:extLst>
              <a:ext uri="{FF2B5EF4-FFF2-40B4-BE49-F238E27FC236}">
                <a16:creationId xmlns:a16="http://schemas.microsoft.com/office/drawing/2014/main" id="{932E3215-6688-423D-90E2-3AE809F14F8F}"/>
              </a:ext>
            </a:extLst>
          </p:cNvPr>
          <p:cNvPicPr>
            <a:picLocks noChangeAspect="1"/>
          </p:cNvPicPr>
          <p:nvPr/>
        </p:nvPicPr>
        <p:blipFill>
          <a:blip r:embed="rId3"/>
          <a:stretch>
            <a:fillRect/>
          </a:stretch>
        </p:blipFill>
        <p:spPr>
          <a:xfrm rot="16200000">
            <a:off x="10446510" y="83127"/>
            <a:ext cx="1814946" cy="1662546"/>
          </a:xfrm>
          <a:prstGeom prst="rect">
            <a:avLst/>
          </a:prstGeom>
        </p:spPr>
      </p:pic>
      <p:sp>
        <p:nvSpPr>
          <p:cNvPr id="5" name="TextBox 4">
            <a:extLst>
              <a:ext uri="{FF2B5EF4-FFF2-40B4-BE49-F238E27FC236}">
                <a16:creationId xmlns:a16="http://schemas.microsoft.com/office/drawing/2014/main" id="{1F79FA06-E296-4CAD-898E-901D45D014E5}"/>
              </a:ext>
            </a:extLst>
          </p:cNvPr>
          <p:cNvSpPr txBox="1"/>
          <p:nvPr/>
        </p:nvSpPr>
        <p:spPr>
          <a:xfrm>
            <a:off x="8756073" y="15240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Alan Azargushasb </a:t>
            </a:r>
          </a:p>
        </p:txBody>
      </p:sp>
    </p:spTree>
    <p:extLst>
      <p:ext uri="{BB962C8B-B14F-4D97-AF65-F5344CB8AC3E}">
        <p14:creationId xmlns:p14="http://schemas.microsoft.com/office/powerpoint/2010/main" val="556627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C0F7-8BA0-4BDB-AF3A-6AC1A8C8CF3C}"/>
              </a:ext>
            </a:extLst>
          </p:cNvPr>
          <p:cNvSpPr>
            <a:spLocks noGrp="1"/>
          </p:cNvSpPr>
          <p:nvPr>
            <p:ph type="ctrTitle"/>
          </p:nvPr>
        </p:nvSpPr>
        <p:spPr>
          <a:xfrm>
            <a:off x="117404" y="-1621"/>
            <a:ext cx="8637073" cy="1027821"/>
          </a:xfrm>
        </p:spPr>
        <p:txBody>
          <a:bodyPr>
            <a:normAutofit/>
          </a:bodyPr>
          <a:lstStyle/>
          <a:p>
            <a:r>
              <a:rPr lang="en-US"/>
              <a:t>S</a:t>
            </a:r>
            <a:r>
              <a:rPr lang="en-US" sz="5400"/>
              <a:t>ECOND Robot arm </a:t>
            </a:r>
          </a:p>
        </p:txBody>
      </p:sp>
      <p:pic>
        <p:nvPicPr>
          <p:cNvPr id="4" name="Picture 4" descr="A picture containing indoor, sitting, small, table&#10;&#10;Description generated with very high confidence">
            <a:extLst>
              <a:ext uri="{FF2B5EF4-FFF2-40B4-BE49-F238E27FC236}">
                <a16:creationId xmlns:a16="http://schemas.microsoft.com/office/drawing/2014/main" id="{A668BB61-92C7-4F3A-AF2B-F87C975D0215}"/>
              </a:ext>
            </a:extLst>
          </p:cNvPr>
          <p:cNvPicPr>
            <a:picLocks noChangeAspect="1"/>
          </p:cNvPicPr>
          <p:nvPr/>
        </p:nvPicPr>
        <p:blipFill>
          <a:blip r:embed="rId2"/>
          <a:stretch>
            <a:fillRect/>
          </a:stretch>
        </p:blipFill>
        <p:spPr>
          <a:xfrm>
            <a:off x="7471610" y="165543"/>
            <a:ext cx="4387516" cy="5845123"/>
          </a:xfrm>
          <a:prstGeom prst="rect">
            <a:avLst/>
          </a:prstGeom>
        </p:spPr>
      </p:pic>
      <p:sp>
        <p:nvSpPr>
          <p:cNvPr id="8" name="TextBox 7">
            <a:extLst>
              <a:ext uri="{FF2B5EF4-FFF2-40B4-BE49-F238E27FC236}">
                <a16:creationId xmlns:a16="http://schemas.microsoft.com/office/drawing/2014/main" id="{C273E8FD-16D3-40E6-813B-424FF8A9A13B}"/>
              </a:ext>
            </a:extLst>
          </p:cNvPr>
          <p:cNvSpPr txBox="1"/>
          <p:nvPr/>
        </p:nvSpPr>
        <p:spPr>
          <a:xfrm>
            <a:off x="114802" y="1017169"/>
            <a:ext cx="685398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ea typeface="+mn-lt"/>
              <a:cs typeface="+mn-lt"/>
            </a:endParaRPr>
          </a:p>
          <a:p>
            <a:pPr marL="285750" indent="-285750">
              <a:buFont typeface="Arial"/>
              <a:buChar char="•"/>
            </a:pPr>
            <a:r>
              <a:rPr lang="en-US" sz="2000">
                <a:ea typeface="+mn-lt"/>
                <a:cs typeface="+mn-lt"/>
              </a:rPr>
              <a:t>It has a max 5 degrees of freedom and a minimum  of 3 degrees of freedom. </a:t>
            </a:r>
            <a:endParaRPr lang="en-US" sz="2000" dirty="0"/>
          </a:p>
          <a:p>
            <a:pPr marL="285750" indent="-285750">
              <a:buFont typeface="Arial"/>
              <a:buChar char="•"/>
            </a:pPr>
            <a:endParaRPr lang="en-US" sz="2000"/>
          </a:p>
          <a:p>
            <a:pPr marL="285750" indent="-285750">
              <a:buFont typeface="Arial"/>
              <a:buChar char="•"/>
            </a:pPr>
            <a:r>
              <a:rPr lang="en-US" sz="2000">
                <a:ea typeface="+mn-lt"/>
                <a:cs typeface="+mn-lt"/>
              </a:rPr>
              <a:t>Each servo has about  a range of motion of about 180 degrees though the second servo from the bottom has a limit of about 130 degrees due to the aluminum brace blocking the </a:t>
            </a:r>
            <a:r>
              <a:rPr lang="en-US" sz="2000" dirty="0">
                <a:ea typeface="+mn-lt"/>
                <a:cs typeface="+mn-lt"/>
              </a:rPr>
              <a:t>lever.</a:t>
            </a:r>
            <a:endParaRPr lang="en-US" sz="2000" dirty="0"/>
          </a:p>
          <a:p>
            <a:pPr marL="285750" indent="-285750">
              <a:buFont typeface="Arial"/>
              <a:buChar char="•"/>
            </a:pPr>
            <a:endParaRPr lang="en-US" sz="2000"/>
          </a:p>
          <a:p>
            <a:pPr marL="285750" indent="-285750">
              <a:buFont typeface="Arial"/>
              <a:buChar char="•"/>
            </a:pPr>
            <a:r>
              <a:rPr lang="en-US" sz="2000">
                <a:ea typeface="+mn-lt"/>
                <a:cs typeface="+mn-lt"/>
              </a:rPr>
              <a:t>It is made of aluminum. </a:t>
            </a:r>
            <a:endParaRPr lang="en-US" sz="2000"/>
          </a:p>
          <a:p>
            <a:pPr marL="285750" indent="-285750">
              <a:buFont typeface="Arial"/>
              <a:buChar char="•"/>
            </a:pPr>
            <a:endParaRPr lang="en-US" sz="2000"/>
          </a:p>
          <a:p>
            <a:pPr marL="285750" indent="-285750">
              <a:buFont typeface="Arial"/>
              <a:buChar char="•"/>
            </a:pPr>
            <a:r>
              <a:rPr lang="en-US" sz="2000">
                <a:ea typeface="+mn-lt"/>
                <a:cs typeface="+mn-lt"/>
              </a:rPr>
              <a:t>With all the parts it weighs about 1 pound </a:t>
            </a:r>
            <a:endParaRPr lang="en-US" sz="2000"/>
          </a:p>
          <a:p>
            <a:pPr marL="285750" indent="-285750">
              <a:buFont typeface="Arial"/>
              <a:buChar char="•"/>
            </a:pPr>
            <a:endParaRPr lang="en-US" sz="2000"/>
          </a:p>
          <a:p>
            <a:pPr marL="285750" indent="-285750">
              <a:buFont typeface="Arial"/>
              <a:buChar char="•"/>
            </a:pPr>
            <a:r>
              <a:rPr lang="en-US" sz="2000">
                <a:ea typeface="+mn-lt"/>
                <a:cs typeface="+mn-lt"/>
              </a:rPr>
              <a:t>Hight with robot gripper is 460 millimeters. </a:t>
            </a:r>
            <a:endParaRPr lang="en-US" sz="2000"/>
          </a:p>
          <a:p>
            <a:pPr marL="285750" indent="-285750">
              <a:buFont typeface="Arial"/>
              <a:buChar char="•"/>
            </a:pPr>
            <a:endParaRPr lang="en-US" sz="2000"/>
          </a:p>
          <a:p>
            <a:pPr marL="285750" indent="-285750">
              <a:buFont typeface="Arial"/>
              <a:buChar char="•"/>
            </a:pPr>
            <a:r>
              <a:rPr lang="en-US" sz="2000">
                <a:ea typeface="+mn-lt"/>
                <a:cs typeface="+mn-lt"/>
              </a:rPr>
              <a:t>Current design has gripper replaced with custom 3d part </a:t>
            </a:r>
            <a:endParaRPr lang="en-US" sz="2000"/>
          </a:p>
        </p:txBody>
      </p:sp>
    </p:spTree>
    <p:extLst>
      <p:ext uri="{BB962C8B-B14F-4D97-AF65-F5344CB8AC3E}">
        <p14:creationId xmlns:p14="http://schemas.microsoft.com/office/powerpoint/2010/main" val="4209206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indoor, table, sitting, box&#10;&#10;Description generated with very high confidence">
            <a:extLst>
              <a:ext uri="{FF2B5EF4-FFF2-40B4-BE49-F238E27FC236}">
                <a16:creationId xmlns:a16="http://schemas.microsoft.com/office/drawing/2014/main" id="{951C9B79-B39A-44F3-A8B8-1A4A06F98354}"/>
              </a:ext>
            </a:extLst>
          </p:cNvPr>
          <p:cNvPicPr>
            <a:picLocks noChangeAspect="1"/>
          </p:cNvPicPr>
          <p:nvPr/>
        </p:nvPicPr>
        <p:blipFill>
          <a:blip r:embed="rId2"/>
          <a:stretch>
            <a:fillRect/>
          </a:stretch>
        </p:blipFill>
        <p:spPr>
          <a:xfrm>
            <a:off x="6826785" y="1619939"/>
            <a:ext cx="4983296" cy="3746653"/>
          </a:xfrm>
          <a:prstGeom prst="rect">
            <a:avLst/>
          </a:prstGeom>
        </p:spPr>
      </p:pic>
      <p:sp>
        <p:nvSpPr>
          <p:cNvPr id="3" name="TextBox 2">
            <a:extLst>
              <a:ext uri="{FF2B5EF4-FFF2-40B4-BE49-F238E27FC236}">
                <a16:creationId xmlns:a16="http://schemas.microsoft.com/office/drawing/2014/main" id="{A3364F67-1FAD-4B1C-B324-FFEB5B60B0F2}"/>
              </a:ext>
            </a:extLst>
          </p:cNvPr>
          <p:cNvSpPr txBox="1"/>
          <p:nvPr/>
        </p:nvSpPr>
        <p:spPr>
          <a:xfrm>
            <a:off x="189123" y="703243"/>
            <a:ext cx="68837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THIRD ROBOT ARM </a:t>
            </a:r>
          </a:p>
        </p:txBody>
      </p:sp>
      <p:sp>
        <p:nvSpPr>
          <p:cNvPr id="4" name="TextBox 3">
            <a:extLst>
              <a:ext uri="{FF2B5EF4-FFF2-40B4-BE49-F238E27FC236}">
                <a16:creationId xmlns:a16="http://schemas.microsoft.com/office/drawing/2014/main" id="{9E205044-D529-47EA-BEDE-6F6A2EADA6BD}"/>
              </a:ext>
            </a:extLst>
          </p:cNvPr>
          <p:cNvSpPr txBox="1"/>
          <p:nvPr/>
        </p:nvSpPr>
        <p:spPr>
          <a:xfrm>
            <a:off x="297812" y="1492755"/>
            <a:ext cx="6525655"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Reduced degrees of freedom from 5 to 3.</a:t>
            </a:r>
          </a:p>
          <a:p>
            <a:pPr marL="285750" indent="-285750">
              <a:buFont typeface="Arial"/>
              <a:buChar char="•"/>
            </a:pPr>
            <a:r>
              <a:rPr lang="en-US" sz="2000"/>
              <a:t>Halved the weight.</a:t>
            </a:r>
          </a:p>
          <a:p>
            <a:pPr marL="285750" indent="-285750">
              <a:buFont typeface="Arial"/>
              <a:buChar char="•"/>
            </a:pPr>
            <a:r>
              <a:rPr lang="en-US" sz="2000"/>
              <a:t>The old design with the 3 extra servos did not add much in terms of functionality and did not justify the weight added by the servos and metal brackets. </a:t>
            </a:r>
          </a:p>
          <a:p>
            <a:pPr marL="285750" indent="-285750">
              <a:buFont typeface="Arial"/>
              <a:buChar char="•"/>
            </a:pPr>
            <a:r>
              <a:rPr lang="en-US" sz="2000"/>
              <a:t>Reduced power consumption by the dropping half the servos. </a:t>
            </a:r>
          </a:p>
          <a:p>
            <a:pPr marL="285750" indent="-285750">
              <a:buFont typeface="Arial"/>
              <a:buChar char="•"/>
            </a:pPr>
            <a:r>
              <a:rPr lang="en-US" sz="2000"/>
              <a:t>Disassembled and Reassembled the robot arm to reorient the arm from being </a:t>
            </a:r>
            <a:r>
              <a:rPr lang="en-US" sz="2000">
                <a:ea typeface="+mn-lt"/>
                <a:cs typeface="+mn-lt"/>
              </a:rPr>
              <a:t>naturally vertical </a:t>
            </a:r>
            <a:r>
              <a:rPr lang="en-US" sz="2000"/>
              <a:t>to naturally horizontal. </a:t>
            </a:r>
          </a:p>
          <a:p>
            <a:pPr marL="285750" indent="-285750">
              <a:buFont typeface="Arial"/>
              <a:buChar char="•"/>
            </a:pPr>
            <a:r>
              <a:rPr lang="en-US" sz="2000"/>
              <a:t>Got rid of the metal gripper, the gripper was not a good at picking up pencils and brushes. </a:t>
            </a:r>
          </a:p>
          <a:p>
            <a:pPr marL="285750" indent="-285750">
              <a:buFont typeface="Arial"/>
              <a:buChar char="•"/>
            </a:pPr>
            <a:r>
              <a:rPr lang="en-US" sz="2000"/>
              <a:t>Now </a:t>
            </a:r>
            <a:r>
              <a:rPr lang="en-US" sz="2000">
                <a:ea typeface="+mn-lt"/>
                <a:cs typeface="+mn-lt"/>
              </a:rPr>
              <a:t>features </a:t>
            </a:r>
            <a:r>
              <a:rPr lang="en-US" sz="2000"/>
              <a:t>a custom 3D printed marker attachment. </a:t>
            </a:r>
          </a:p>
          <a:p>
            <a:pPr marL="285750" indent="-285750">
              <a:buFont typeface="Arial"/>
              <a:buChar char="•"/>
            </a:pPr>
            <a:r>
              <a:rPr lang="en-US" sz="2000"/>
              <a:t>May add one of the servos back to the </a:t>
            </a:r>
            <a:r>
              <a:rPr lang="en-US" sz="2000">
                <a:ea typeface="+mn-lt"/>
                <a:cs typeface="+mn-lt"/>
              </a:rPr>
              <a:t>design</a:t>
            </a:r>
            <a:r>
              <a:rPr lang="en-US" sz="2000"/>
              <a:t>, bumping it up to 4 degrees of freedom if needed. </a:t>
            </a:r>
          </a:p>
          <a:p>
            <a:endParaRPr lang="en-US"/>
          </a:p>
        </p:txBody>
      </p:sp>
    </p:spTree>
    <p:extLst>
      <p:ext uri="{BB962C8B-B14F-4D97-AF65-F5344CB8AC3E}">
        <p14:creationId xmlns:p14="http://schemas.microsoft.com/office/powerpoint/2010/main" val="322408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C049-317A-4670-9599-E3ED5B243679}"/>
              </a:ext>
            </a:extLst>
          </p:cNvPr>
          <p:cNvSpPr>
            <a:spLocks noGrp="1"/>
          </p:cNvSpPr>
          <p:nvPr>
            <p:ph type="title"/>
          </p:nvPr>
        </p:nvSpPr>
        <p:spPr/>
        <p:txBody>
          <a:bodyPr/>
          <a:lstStyle/>
          <a:p>
            <a:r>
              <a:rPr lang="en-US"/>
              <a:t>Project overview</a:t>
            </a:r>
          </a:p>
        </p:txBody>
      </p:sp>
      <p:sp>
        <p:nvSpPr>
          <p:cNvPr id="3" name="Content Placeholder 2">
            <a:extLst>
              <a:ext uri="{FF2B5EF4-FFF2-40B4-BE49-F238E27FC236}">
                <a16:creationId xmlns:a16="http://schemas.microsoft.com/office/drawing/2014/main" id="{4348297A-283B-4617-9ABB-4256562D9C22}"/>
              </a:ext>
            </a:extLst>
          </p:cNvPr>
          <p:cNvSpPr>
            <a:spLocks noGrp="1"/>
          </p:cNvSpPr>
          <p:nvPr>
            <p:ph idx="1"/>
          </p:nvPr>
        </p:nvSpPr>
        <p:spPr/>
        <p:txBody>
          <a:bodyPr>
            <a:normAutofit/>
          </a:bodyPr>
          <a:lstStyle/>
          <a:p>
            <a:r>
              <a:rPr lang="en-US"/>
              <a:t>Robot arm that </a:t>
            </a:r>
            <a:r>
              <a:rPr lang="en-US" dirty="0"/>
              <a:t>draws </a:t>
            </a:r>
            <a:r>
              <a:rPr lang="en-US"/>
              <a:t>images </a:t>
            </a:r>
          </a:p>
          <a:p>
            <a:r>
              <a:rPr lang="en-US"/>
              <a:t>Using a Raspberry Pi camera for vision </a:t>
            </a:r>
            <a:r>
              <a:rPr lang="en-US" dirty="0"/>
              <a:t>and Arduino for serial communication</a:t>
            </a:r>
            <a:endParaRPr lang="en-US"/>
          </a:p>
          <a:p>
            <a:r>
              <a:rPr lang="en-US"/>
              <a:t>Using servo motors for controlling the </a:t>
            </a:r>
            <a:r>
              <a:rPr lang="en-US" dirty="0"/>
              <a:t>robotic movements</a:t>
            </a:r>
            <a:endParaRPr lang="en-US"/>
          </a:p>
        </p:txBody>
      </p:sp>
    </p:spTree>
    <p:extLst>
      <p:ext uri="{BB962C8B-B14F-4D97-AF65-F5344CB8AC3E}">
        <p14:creationId xmlns:p14="http://schemas.microsoft.com/office/powerpoint/2010/main" val="413404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06F8FB-E16F-461F-BC9F-CF2C3DDE3999}"/>
              </a:ext>
            </a:extLst>
          </p:cNvPr>
          <p:cNvSpPr txBox="1"/>
          <p:nvPr/>
        </p:nvSpPr>
        <p:spPr>
          <a:xfrm>
            <a:off x="510448" y="418640"/>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Budget </a:t>
            </a:r>
          </a:p>
        </p:txBody>
      </p:sp>
      <p:sp>
        <p:nvSpPr>
          <p:cNvPr id="3" name="TextBox 2">
            <a:extLst>
              <a:ext uri="{FF2B5EF4-FFF2-40B4-BE49-F238E27FC236}">
                <a16:creationId xmlns:a16="http://schemas.microsoft.com/office/drawing/2014/main" id="{21BCA55D-07B1-4182-B7E1-550E12181615}"/>
              </a:ext>
            </a:extLst>
          </p:cNvPr>
          <p:cNvSpPr txBox="1"/>
          <p:nvPr/>
        </p:nvSpPr>
        <p:spPr>
          <a:xfrm>
            <a:off x="421540" y="1209633"/>
            <a:ext cx="4578376"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Things Purchased </a:t>
            </a:r>
          </a:p>
          <a:p>
            <a:pPr marL="285750" indent="-285750">
              <a:buFont typeface="Arial"/>
              <a:buChar char="•"/>
            </a:pPr>
            <a:r>
              <a:rPr lang="en-US" sz="2400"/>
              <a:t>Tools (Wrench, Hammer, Pliers)</a:t>
            </a:r>
          </a:p>
          <a:p>
            <a:pPr marL="285750" indent="-285750">
              <a:buFont typeface="Arial"/>
              <a:buChar char="•"/>
            </a:pPr>
            <a:r>
              <a:rPr lang="en-US" sz="2400"/>
              <a:t>Robot Arm</a:t>
            </a:r>
          </a:p>
          <a:p>
            <a:pPr marL="285750" indent="-285750">
              <a:buFont typeface="Arial"/>
              <a:buChar char="•"/>
            </a:pPr>
            <a:r>
              <a:rPr lang="en-US" sz="2400"/>
              <a:t>Servos (6)</a:t>
            </a:r>
          </a:p>
          <a:p>
            <a:pPr marL="285750" indent="-285750">
              <a:buFont typeface="Arial"/>
              <a:buChar char="•"/>
            </a:pPr>
            <a:r>
              <a:rPr lang="en-US" sz="2400"/>
              <a:t>Custom 3D Printed attachment </a:t>
            </a:r>
          </a:p>
          <a:p>
            <a:pPr marL="285750" indent="-285750">
              <a:buFont typeface="Arial"/>
              <a:buChar char="•"/>
            </a:pPr>
            <a:r>
              <a:rPr lang="en-US" sz="2400"/>
              <a:t>Wooden Base and Nails</a:t>
            </a:r>
          </a:p>
          <a:p>
            <a:pPr marL="285750" indent="-285750">
              <a:buFont typeface="Arial"/>
              <a:buChar char="•"/>
            </a:pPr>
            <a:r>
              <a:rPr lang="en-US" sz="2400"/>
              <a:t>Electronic Supplies </a:t>
            </a:r>
          </a:p>
          <a:p>
            <a:pPr marL="285750" indent="-285750">
              <a:buFont typeface="Arial"/>
              <a:buChar char="•"/>
            </a:pPr>
            <a:r>
              <a:rPr lang="en-US" sz="2400"/>
              <a:t>Paint Brushes and Paint</a:t>
            </a:r>
          </a:p>
          <a:p>
            <a:pPr marL="285750" indent="-285750">
              <a:buFont typeface="Arial"/>
              <a:buChar char="•"/>
            </a:pPr>
            <a:r>
              <a:rPr lang="en-US" sz="2400"/>
              <a:t>Markers and Whiteboard </a:t>
            </a:r>
          </a:p>
          <a:p>
            <a:pPr marL="285750" indent="-285750">
              <a:buFont typeface="Arial"/>
              <a:buChar char="•"/>
            </a:pPr>
            <a:r>
              <a:rPr lang="en-US" sz="2400"/>
              <a:t>Raspberry Pie and Camera (2)</a:t>
            </a:r>
          </a:p>
          <a:p>
            <a:pPr marL="285750" indent="-285750">
              <a:buFont typeface="Arial"/>
              <a:buChar char="•"/>
            </a:pPr>
            <a:r>
              <a:rPr lang="en-US" sz="2400"/>
              <a:t>Multimeter and accessories </a:t>
            </a:r>
          </a:p>
          <a:p>
            <a:pPr marL="285750" indent="-285750">
              <a:buFont typeface="Arial"/>
              <a:buChar char="•"/>
            </a:pPr>
            <a:r>
              <a:rPr lang="en-US" sz="2400"/>
              <a:t>Power Supply </a:t>
            </a:r>
          </a:p>
          <a:p>
            <a:pPr marL="285750" indent="-285750">
              <a:buFont typeface="Arial"/>
              <a:buChar char="•"/>
            </a:pPr>
            <a:r>
              <a:rPr lang="en-US" sz="2400"/>
              <a:t>MicroSD card(2)</a:t>
            </a:r>
          </a:p>
          <a:p>
            <a:pPr marL="285750" indent="-285750">
              <a:buFont typeface="Arial"/>
              <a:buChar char="•"/>
            </a:pPr>
            <a:endParaRPr lang="en-US" sz="2400"/>
          </a:p>
          <a:p>
            <a:pPr marL="285750" indent="-285750">
              <a:buFont typeface="Arial"/>
              <a:buChar char="•"/>
            </a:pPr>
            <a:endParaRPr lang="en-US" sz="2400"/>
          </a:p>
          <a:p>
            <a:pPr marL="285750" indent="-285750">
              <a:buFont typeface="Arial"/>
              <a:buChar char="•"/>
            </a:pPr>
            <a:endParaRPr lang="en-US" sz="2400"/>
          </a:p>
          <a:p>
            <a:pPr marL="285750" indent="-285750">
              <a:buFont typeface="Arial"/>
              <a:buChar char="•"/>
            </a:pPr>
            <a:endParaRPr lang="en-US" sz="2400"/>
          </a:p>
        </p:txBody>
      </p:sp>
      <p:sp>
        <p:nvSpPr>
          <p:cNvPr id="4" name="TextBox 3">
            <a:extLst>
              <a:ext uri="{FF2B5EF4-FFF2-40B4-BE49-F238E27FC236}">
                <a16:creationId xmlns:a16="http://schemas.microsoft.com/office/drawing/2014/main" id="{7A604EB8-9817-4762-A92A-8E7F7BDEC237}"/>
              </a:ext>
            </a:extLst>
          </p:cNvPr>
          <p:cNvSpPr txBox="1"/>
          <p:nvPr/>
        </p:nvSpPr>
        <p:spPr>
          <a:xfrm>
            <a:off x="5789364" y="464543"/>
            <a:ext cx="274319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00B050"/>
                </a:solidFill>
              </a:rPr>
              <a:t>O</a:t>
            </a:r>
            <a:r>
              <a:rPr lang="en-US" sz="5400">
                <a:solidFill>
                  <a:srgbClr val="00B050"/>
                </a:solidFill>
              </a:rPr>
              <a:t>riginal Budget $500</a:t>
            </a:r>
          </a:p>
        </p:txBody>
      </p:sp>
      <p:sp>
        <p:nvSpPr>
          <p:cNvPr id="5" name="TextBox 4">
            <a:extLst>
              <a:ext uri="{FF2B5EF4-FFF2-40B4-BE49-F238E27FC236}">
                <a16:creationId xmlns:a16="http://schemas.microsoft.com/office/drawing/2014/main" id="{CF16E1C0-DC41-4FDA-A4C4-3E5740989769}"/>
              </a:ext>
            </a:extLst>
          </p:cNvPr>
          <p:cNvSpPr txBox="1"/>
          <p:nvPr/>
        </p:nvSpPr>
        <p:spPr>
          <a:xfrm>
            <a:off x="8980239" y="460527"/>
            <a:ext cx="274319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solidFill>
                  <a:srgbClr val="FFFF00"/>
                </a:solidFill>
              </a:rPr>
              <a:t>So far Spent:</a:t>
            </a:r>
            <a:r>
              <a:rPr lang="en-US" sz="5400"/>
              <a:t> </a:t>
            </a:r>
            <a:r>
              <a:rPr lang="en-US" sz="5400">
                <a:solidFill>
                  <a:srgbClr val="FF0000"/>
                </a:solidFill>
              </a:rPr>
              <a:t>$528.13</a:t>
            </a:r>
          </a:p>
        </p:txBody>
      </p:sp>
      <p:sp>
        <p:nvSpPr>
          <p:cNvPr id="6" name="TextBox 5">
            <a:extLst>
              <a:ext uri="{FF2B5EF4-FFF2-40B4-BE49-F238E27FC236}">
                <a16:creationId xmlns:a16="http://schemas.microsoft.com/office/drawing/2014/main" id="{42FE036A-A4C1-448A-A6A9-9E467DC9C4D6}"/>
              </a:ext>
            </a:extLst>
          </p:cNvPr>
          <p:cNvSpPr txBox="1"/>
          <p:nvPr/>
        </p:nvSpPr>
        <p:spPr>
          <a:xfrm>
            <a:off x="5652801" y="3467788"/>
            <a:ext cx="636040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solidFill>
                  <a:srgbClr val="7030A0"/>
                </a:solidFill>
              </a:rPr>
              <a:t>Final </a:t>
            </a:r>
            <a:r>
              <a:rPr lang="en-US" sz="5400">
                <a:solidFill>
                  <a:srgbClr val="7030A0"/>
                </a:solidFill>
                <a:ea typeface="+mn-lt"/>
                <a:cs typeface="+mn-lt"/>
              </a:rPr>
              <a:t>Expenses </a:t>
            </a:r>
            <a:r>
              <a:rPr lang="en-US" sz="5400">
                <a:solidFill>
                  <a:srgbClr val="7030A0"/>
                </a:solidFill>
              </a:rPr>
              <a:t>Probably Under </a:t>
            </a:r>
            <a:endParaRPr lang="en-US"/>
          </a:p>
          <a:p>
            <a:r>
              <a:rPr lang="en-US" sz="5400">
                <a:solidFill>
                  <a:srgbClr val="FF0000"/>
                </a:solidFill>
              </a:rPr>
              <a:t>$600</a:t>
            </a:r>
            <a:endParaRPr lang="en-US">
              <a:solidFill>
                <a:srgbClr val="FF0000"/>
              </a:solidFill>
            </a:endParaRPr>
          </a:p>
        </p:txBody>
      </p:sp>
    </p:spTree>
    <p:extLst>
      <p:ext uri="{BB962C8B-B14F-4D97-AF65-F5344CB8AC3E}">
        <p14:creationId xmlns:p14="http://schemas.microsoft.com/office/powerpoint/2010/main" val="3220684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4">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344BAE4C-1A6C-428C-822B-A6890B741F31}"/>
              </a:ext>
            </a:extLst>
          </p:cNvPr>
          <p:cNvSpPr txBox="1"/>
          <p:nvPr/>
        </p:nvSpPr>
        <p:spPr>
          <a:xfrm>
            <a:off x="1451579" y="523782"/>
            <a:ext cx="9603275" cy="104923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Bef>
                <a:spcPct val="0"/>
              </a:spcBef>
              <a:spcAft>
                <a:spcPts val="600"/>
              </a:spcAft>
            </a:pPr>
            <a:r>
              <a:rPr lang="en-US" sz="6600" cap="all">
                <a:latin typeface="+mj-lt"/>
                <a:ea typeface="+mj-ea"/>
                <a:cs typeface="+mj-cs"/>
              </a:rPr>
              <a:t>Inverse Kinematics </a:t>
            </a:r>
          </a:p>
        </p:txBody>
      </p:sp>
      <p:sp>
        <p:nvSpPr>
          <p:cNvPr id="3" name="TextBox 2">
            <a:extLst>
              <a:ext uri="{FF2B5EF4-FFF2-40B4-BE49-F238E27FC236}">
                <a16:creationId xmlns:a16="http://schemas.microsoft.com/office/drawing/2014/main" id="{F0BE7C02-1F1B-48F0-B8D9-1DA0B8A025B6}"/>
              </a:ext>
            </a:extLst>
          </p:cNvPr>
          <p:cNvSpPr txBox="1"/>
          <p:nvPr/>
        </p:nvSpPr>
        <p:spPr>
          <a:xfrm>
            <a:off x="-82447" y="1845287"/>
            <a:ext cx="6709238" cy="34606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28600" defTabSz="914400">
              <a:lnSpc>
                <a:spcPct val="110000"/>
              </a:lnSpc>
              <a:spcAft>
                <a:spcPts val="600"/>
              </a:spcAft>
              <a:buClr>
                <a:schemeClr val="accent1"/>
              </a:buClr>
              <a:buSzPct val="100000"/>
              <a:buFont typeface="Arial" panose="020B0604020202020204" pitchFamily="34" charset="0"/>
              <a:buChar char="•"/>
            </a:pPr>
            <a:r>
              <a:rPr lang="en-US" dirty="0"/>
              <a:t>We currently have the </a:t>
            </a:r>
            <a:r>
              <a:rPr lang="en-US"/>
              <a:t>2-dimensional</a:t>
            </a:r>
            <a:r>
              <a:rPr lang="en-US" dirty="0"/>
              <a:t> inverse kinematics algorithm solved and working on solving a 3d inverse kinematics algorithm. </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dirty="0"/>
              <a:t>With inverse kinematics we can simply plug in an x-y-z coordinate and the servos in the robot arm will adjust itself to reach said destination, right now we are able to plug in 2 of those 3 coordinate, x and y. </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dirty="0"/>
              <a:t>When the algorithm solves the math to adjust the servos it comes back as a decimal. The servos as far as I know only work in 1 degree integer  increments, so there is inherit imprecision within the design that cannot be circumvented without getting better servos. </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dirty="0"/>
              <a:t>Currently the robot arm is set up horizontally at rest as seen in the picture to the right. </a:t>
            </a:r>
          </a:p>
          <a:p>
            <a:pPr indent="-228600" defTabSz="914400">
              <a:lnSpc>
                <a:spcPct val="110000"/>
              </a:lnSpc>
              <a:spcAft>
                <a:spcPts val="600"/>
              </a:spcAft>
              <a:buClr>
                <a:schemeClr val="accent1"/>
              </a:buClr>
              <a:buSzPct val="100000"/>
              <a:buFont typeface="Arial" panose="020B0604020202020204" pitchFamily="34" charset="0"/>
              <a:buChar char="•"/>
            </a:pPr>
            <a:endParaRPr lang="en-US"/>
          </a:p>
        </p:txBody>
      </p:sp>
      <p:pic>
        <p:nvPicPr>
          <p:cNvPr id="4" name="Picture 8" descr="A picture containing clock, drawing&#10;&#10;Description generated with very high confidence">
            <a:extLst>
              <a:ext uri="{FF2B5EF4-FFF2-40B4-BE49-F238E27FC236}">
                <a16:creationId xmlns:a16="http://schemas.microsoft.com/office/drawing/2014/main" id="{8D37CB52-BB2B-4769-8B16-FC761C60E1BA}"/>
              </a:ext>
            </a:extLst>
          </p:cNvPr>
          <p:cNvPicPr>
            <a:picLocks noChangeAspect="1"/>
          </p:cNvPicPr>
          <p:nvPr/>
        </p:nvPicPr>
        <p:blipFill>
          <a:blip r:embed="rId3"/>
          <a:stretch>
            <a:fillRect/>
          </a:stretch>
        </p:blipFill>
        <p:spPr>
          <a:xfrm>
            <a:off x="6629400" y="2472362"/>
            <a:ext cx="5480384" cy="3016172"/>
          </a:xfrm>
          <a:prstGeom prst="rect">
            <a:avLst/>
          </a:prstGeom>
        </p:spPr>
      </p:pic>
    </p:spTree>
    <p:extLst>
      <p:ext uri="{BB962C8B-B14F-4D97-AF65-F5344CB8AC3E}">
        <p14:creationId xmlns:p14="http://schemas.microsoft.com/office/powerpoint/2010/main" val="764716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582BB-86DE-4467-BCDC-5187961DAA65}"/>
              </a:ext>
            </a:extLst>
          </p:cNvPr>
          <p:cNvSpPr>
            <a:spLocks noGrp="1"/>
          </p:cNvSpPr>
          <p:nvPr>
            <p:ph type="title"/>
          </p:nvPr>
        </p:nvSpPr>
        <p:spPr/>
        <p:txBody>
          <a:bodyPr>
            <a:normAutofit/>
          </a:bodyPr>
          <a:lstStyle/>
          <a:p>
            <a:r>
              <a:rPr lang="en-US" sz="5400"/>
              <a:t>Power Supply </a:t>
            </a:r>
          </a:p>
        </p:txBody>
      </p:sp>
      <p:sp>
        <p:nvSpPr>
          <p:cNvPr id="3" name="Content Placeholder 2">
            <a:extLst>
              <a:ext uri="{FF2B5EF4-FFF2-40B4-BE49-F238E27FC236}">
                <a16:creationId xmlns:a16="http://schemas.microsoft.com/office/drawing/2014/main" id="{DCEDF81E-AFE4-441C-8519-DD37EEB87F52}"/>
              </a:ext>
            </a:extLst>
          </p:cNvPr>
          <p:cNvSpPr>
            <a:spLocks noGrp="1"/>
          </p:cNvSpPr>
          <p:nvPr>
            <p:ph idx="1"/>
          </p:nvPr>
        </p:nvSpPr>
        <p:spPr>
          <a:xfrm>
            <a:off x="450880" y="2116720"/>
            <a:ext cx="5196529" cy="3450613"/>
          </a:xfrm>
        </p:spPr>
        <p:txBody>
          <a:bodyPr/>
          <a:lstStyle/>
          <a:p>
            <a:r>
              <a:rPr lang="en-US"/>
              <a:t>At the moment, we have 2 power supplies.</a:t>
            </a:r>
            <a:r>
              <a:rPr lang="en-US" dirty="0"/>
              <a:t> </a:t>
            </a:r>
          </a:p>
          <a:p>
            <a:r>
              <a:rPr lang="en-US"/>
              <a:t>The first one is the white one which is rated at 9 volts 1 amp, using a voltage </a:t>
            </a:r>
            <a:r>
              <a:rPr lang="en-US">
                <a:ea typeface="+mn-lt"/>
                <a:cs typeface="+mn-lt"/>
              </a:rPr>
              <a:t>regulator I keep the output to 5 volts. </a:t>
            </a:r>
          </a:p>
          <a:p>
            <a:r>
              <a:rPr lang="en-US"/>
              <a:t>The second is a 5 Volts 15 Amp power supply</a:t>
            </a:r>
            <a:endParaRPr lang="en-US" dirty="0"/>
          </a:p>
          <a:p>
            <a:r>
              <a:rPr lang="en-US"/>
              <a:t>Having issues with the second one, so at the </a:t>
            </a:r>
            <a:r>
              <a:rPr lang="en-US">
                <a:ea typeface="+mn-lt"/>
                <a:cs typeface="+mn-lt"/>
              </a:rPr>
              <a:t>moment</a:t>
            </a:r>
            <a:r>
              <a:rPr lang="en-US"/>
              <a:t>I am </a:t>
            </a:r>
            <a:r>
              <a:rPr lang="en-US">
                <a:ea typeface="+mn-lt"/>
                <a:cs typeface="+mn-lt"/>
              </a:rPr>
              <a:t>primarily</a:t>
            </a:r>
            <a:r>
              <a:rPr lang="en-US"/>
              <a:t>using the first one.</a:t>
            </a:r>
          </a:p>
        </p:txBody>
      </p:sp>
      <p:pic>
        <p:nvPicPr>
          <p:cNvPr id="4" name="Picture 4" descr="A picture containing indoor, holding, cup, hand&#10;&#10;Description generated with very high confidence">
            <a:extLst>
              <a:ext uri="{FF2B5EF4-FFF2-40B4-BE49-F238E27FC236}">
                <a16:creationId xmlns:a16="http://schemas.microsoft.com/office/drawing/2014/main" id="{703A7FCB-5577-4B85-BDE5-4018A3B807B7}"/>
              </a:ext>
            </a:extLst>
          </p:cNvPr>
          <p:cNvPicPr>
            <a:picLocks noChangeAspect="1"/>
          </p:cNvPicPr>
          <p:nvPr/>
        </p:nvPicPr>
        <p:blipFill>
          <a:blip r:embed="rId2"/>
          <a:stretch>
            <a:fillRect/>
          </a:stretch>
        </p:blipFill>
        <p:spPr>
          <a:xfrm>
            <a:off x="6028063" y="2151043"/>
            <a:ext cx="2743200" cy="3657600"/>
          </a:xfrm>
          <a:prstGeom prst="rect">
            <a:avLst/>
          </a:prstGeom>
        </p:spPr>
      </p:pic>
      <p:pic>
        <p:nvPicPr>
          <p:cNvPr id="5" name="Picture 5" descr="A hand holding a cellphone&#10;&#10;Description generated with very high confidence">
            <a:extLst>
              <a:ext uri="{FF2B5EF4-FFF2-40B4-BE49-F238E27FC236}">
                <a16:creationId xmlns:a16="http://schemas.microsoft.com/office/drawing/2014/main" id="{F4A62879-9296-4B3E-9019-6CBE3A1D4AF6}"/>
              </a:ext>
            </a:extLst>
          </p:cNvPr>
          <p:cNvPicPr>
            <a:picLocks noChangeAspect="1"/>
          </p:cNvPicPr>
          <p:nvPr/>
        </p:nvPicPr>
        <p:blipFill>
          <a:blip r:embed="rId3"/>
          <a:stretch>
            <a:fillRect/>
          </a:stretch>
        </p:blipFill>
        <p:spPr>
          <a:xfrm>
            <a:off x="8768862" y="2158908"/>
            <a:ext cx="2743200" cy="3653875"/>
          </a:xfrm>
          <a:prstGeom prst="rect">
            <a:avLst/>
          </a:prstGeom>
        </p:spPr>
      </p:pic>
    </p:spTree>
    <p:extLst>
      <p:ext uri="{BB962C8B-B14F-4D97-AF65-F5344CB8AC3E}">
        <p14:creationId xmlns:p14="http://schemas.microsoft.com/office/powerpoint/2010/main" val="3385093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2CBD-9D31-41EA-9893-12DAC9117226}"/>
              </a:ext>
            </a:extLst>
          </p:cNvPr>
          <p:cNvSpPr>
            <a:spLocks noGrp="1"/>
          </p:cNvSpPr>
          <p:nvPr>
            <p:ph type="title"/>
          </p:nvPr>
        </p:nvSpPr>
        <p:spPr/>
        <p:txBody>
          <a:bodyPr>
            <a:normAutofit/>
          </a:bodyPr>
          <a:lstStyle/>
          <a:p>
            <a:r>
              <a:rPr lang="en-US" sz="5400"/>
              <a:t>Standards </a:t>
            </a:r>
          </a:p>
        </p:txBody>
      </p:sp>
      <p:sp>
        <p:nvSpPr>
          <p:cNvPr id="3" name="Content Placeholder 2">
            <a:extLst>
              <a:ext uri="{FF2B5EF4-FFF2-40B4-BE49-F238E27FC236}">
                <a16:creationId xmlns:a16="http://schemas.microsoft.com/office/drawing/2014/main" id="{ED2AC031-6792-4CE8-BC1E-3349C9AA102C}"/>
              </a:ext>
            </a:extLst>
          </p:cNvPr>
          <p:cNvSpPr>
            <a:spLocks noGrp="1"/>
          </p:cNvSpPr>
          <p:nvPr>
            <p:ph idx="1"/>
          </p:nvPr>
        </p:nvSpPr>
        <p:spPr>
          <a:xfrm>
            <a:off x="279271" y="2035270"/>
            <a:ext cx="11742736" cy="4183304"/>
          </a:xfrm>
        </p:spPr>
        <p:txBody>
          <a:bodyPr>
            <a:normAutofit/>
          </a:bodyPr>
          <a:lstStyle/>
          <a:p>
            <a:r>
              <a:rPr lang="en-US">
                <a:ea typeface="+mn-lt"/>
                <a:cs typeface="+mn-lt"/>
              </a:rPr>
              <a:t>Our Raspberry Pi 4 abides by the standards of IEEE 802. Thanks to IEEE 802 our Raspberry Pi can reliably connect to the internet and interface with local networks with ease. </a:t>
            </a:r>
          </a:p>
          <a:p>
            <a:r>
              <a:rPr lang="en-US">
                <a:ea typeface="+mn-lt"/>
                <a:cs typeface="+mn-lt"/>
              </a:rPr>
              <a:t>In out project we are using USB 2.0 as a standard.  We are using USB 2.0 to transfer code from the Computer to the microcontroller. </a:t>
            </a:r>
          </a:p>
          <a:p>
            <a:r>
              <a:rPr lang="en-US">
                <a:ea typeface="+mn-lt"/>
                <a:cs typeface="+mn-lt"/>
              </a:rPr>
              <a:t>Both our power supply meets the regulations by the federal communications commission. </a:t>
            </a:r>
          </a:p>
          <a:p>
            <a:r>
              <a:rPr lang="en-US">
                <a:ea typeface="+mn-lt"/>
                <a:cs typeface="+mn-lt"/>
              </a:rPr>
              <a:t>Our power supply has been certified by Intertek, to meet all of OSHA’s, the Occupational Safety and Health Administrations standards. The power supply has been tested in the Nationally Recognized Testing Laboratory (NRTL) and was found with the safety regulations OSHA provides. Not only that but Intertek has also certified our power supply also meets the standards for health, safety, and the environment for products in Canada. The power supply also features basic insulation. </a:t>
            </a:r>
            <a:endParaRPr lang="en-US"/>
          </a:p>
        </p:txBody>
      </p:sp>
    </p:spTree>
    <p:extLst>
      <p:ext uri="{BB962C8B-B14F-4D97-AF65-F5344CB8AC3E}">
        <p14:creationId xmlns:p14="http://schemas.microsoft.com/office/powerpoint/2010/main" val="1817420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215D-986C-4473-AF1C-A6457859F77D}"/>
              </a:ext>
            </a:extLst>
          </p:cNvPr>
          <p:cNvSpPr>
            <a:spLocks noGrp="1"/>
          </p:cNvSpPr>
          <p:nvPr>
            <p:ph type="ctrTitle"/>
          </p:nvPr>
        </p:nvSpPr>
        <p:spPr/>
        <p:txBody>
          <a:bodyPr/>
          <a:lstStyle/>
          <a:p>
            <a:r>
              <a:rPr lang="en-US" dirty="0"/>
              <a:t>Software </a:t>
            </a:r>
            <a:endParaRPr lang="en-US" sz="1600" dirty="0"/>
          </a:p>
        </p:txBody>
      </p:sp>
      <p:sp>
        <p:nvSpPr>
          <p:cNvPr id="3" name="Subtitle 2">
            <a:extLst>
              <a:ext uri="{FF2B5EF4-FFF2-40B4-BE49-F238E27FC236}">
                <a16:creationId xmlns:a16="http://schemas.microsoft.com/office/drawing/2014/main" id="{C03F8137-E3B8-4672-B309-5EF055EAB77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30856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56F2-89B6-4E3D-BE92-07C490236306}"/>
              </a:ext>
            </a:extLst>
          </p:cNvPr>
          <p:cNvSpPr>
            <a:spLocks noGrp="1"/>
          </p:cNvSpPr>
          <p:nvPr>
            <p:ph type="title"/>
          </p:nvPr>
        </p:nvSpPr>
        <p:spPr/>
        <p:txBody>
          <a:bodyPr/>
          <a:lstStyle/>
          <a:p>
            <a:r>
              <a:rPr lang="en-US" dirty="0"/>
              <a:t>Paint brush attachment    </a:t>
            </a:r>
            <a:r>
              <a:rPr lang="en-US" sz="1600" dirty="0">
                <a:ea typeface="+mj-lt"/>
                <a:cs typeface="+mj-lt"/>
              </a:rPr>
              <a:t>ALONSO NINALAYA </a:t>
            </a:r>
            <a:endParaRPr lang="en-US" sz="1600" dirty="0"/>
          </a:p>
        </p:txBody>
      </p:sp>
      <p:sp>
        <p:nvSpPr>
          <p:cNvPr id="3" name="Content Placeholder 2">
            <a:extLst>
              <a:ext uri="{FF2B5EF4-FFF2-40B4-BE49-F238E27FC236}">
                <a16:creationId xmlns:a16="http://schemas.microsoft.com/office/drawing/2014/main" id="{C43AB961-20D0-4B04-B513-BD1BC09D288F}"/>
              </a:ext>
            </a:extLst>
          </p:cNvPr>
          <p:cNvSpPr>
            <a:spLocks noGrp="1"/>
          </p:cNvSpPr>
          <p:nvPr>
            <p:ph idx="1"/>
          </p:nvPr>
        </p:nvSpPr>
        <p:spPr/>
        <p:txBody>
          <a:bodyPr/>
          <a:lstStyle/>
          <a:p>
            <a:r>
              <a:rPr lang="en-US"/>
              <a:t>Create our unique attachment using SolidWorks</a:t>
            </a:r>
          </a:p>
          <a:p>
            <a:r>
              <a:rPr lang="en-US">
                <a:solidFill>
                  <a:srgbClr val="000000"/>
                </a:solidFill>
              </a:rPr>
              <a:t>Great assistance in developing this feature was Lynda.com </a:t>
            </a:r>
          </a:p>
          <a:p>
            <a:endParaRPr lang="en-US"/>
          </a:p>
        </p:txBody>
      </p:sp>
      <p:pic>
        <p:nvPicPr>
          <p:cNvPr id="4" name="Picture 4" descr="A close up of a device&#10;&#10;Description generated with high confidence">
            <a:extLst>
              <a:ext uri="{FF2B5EF4-FFF2-40B4-BE49-F238E27FC236}">
                <a16:creationId xmlns:a16="http://schemas.microsoft.com/office/drawing/2014/main" id="{46BEB259-D839-486A-9ACB-98B22F5948F9}"/>
              </a:ext>
            </a:extLst>
          </p:cNvPr>
          <p:cNvPicPr>
            <a:picLocks noChangeAspect="1"/>
          </p:cNvPicPr>
          <p:nvPr/>
        </p:nvPicPr>
        <p:blipFill>
          <a:blip r:embed="rId2"/>
          <a:stretch>
            <a:fillRect/>
          </a:stretch>
        </p:blipFill>
        <p:spPr>
          <a:xfrm>
            <a:off x="1778620" y="3132845"/>
            <a:ext cx="1944031" cy="1642382"/>
          </a:xfrm>
          <a:prstGeom prst="rect">
            <a:avLst/>
          </a:prstGeom>
        </p:spPr>
      </p:pic>
      <p:pic>
        <p:nvPicPr>
          <p:cNvPr id="5" name="Picture 5" descr="A hand holding an orange&#10;&#10;Description generated with high confidence">
            <a:extLst>
              <a:ext uri="{FF2B5EF4-FFF2-40B4-BE49-F238E27FC236}">
                <a16:creationId xmlns:a16="http://schemas.microsoft.com/office/drawing/2014/main" id="{4B689050-4592-4474-B291-45F188452E28}"/>
              </a:ext>
            </a:extLst>
          </p:cNvPr>
          <p:cNvPicPr>
            <a:picLocks noChangeAspect="1"/>
          </p:cNvPicPr>
          <p:nvPr/>
        </p:nvPicPr>
        <p:blipFill>
          <a:blip r:embed="rId3"/>
          <a:stretch>
            <a:fillRect/>
          </a:stretch>
        </p:blipFill>
        <p:spPr>
          <a:xfrm>
            <a:off x="5031059" y="3193878"/>
            <a:ext cx="1878980" cy="1520320"/>
          </a:xfrm>
          <a:prstGeom prst="rect">
            <a:avLst/>
          </a:prstGeom>
        </p:spPr>
      </p:pic>
      <p:pic>
        <p:nvPicPr>
          <p:cNvPr id="6" name="Picture 6" descr="A picture containing person, indoor, holding, small&#10;&#10;Description generated with very high confidence">
            <a:extLst>
              <a:ext uri="{FF2B5EF4-FFF2-40B4-BE49-F238E27FC236}">
                <a16:creationId xmlns:a16="http://schemas.microsoft.com/office/drawing/2014/main" id="{911C338F-5751-4AE2-8371-99A55B78AD22}"/>
              </a:ext>
            </a:extLst>
          </p:cNvPr>
          <p:cNvPicPr>
            <a:picLocks noChangeAspect="1"/>
          </p:cNvPicPr>
          <p:nvPr/>
        </p:nvPicPr>
        <p:blipFill>
          <a:blip r:embed="rId4"/>
          <a:stretch>
            <a:fillRect/>
          </a:stretch>
        </p:blipFill>
        <p:spPr>
          <a:xfrm>
            <a:off x="8692956" y="2105722"/>
            <a:ext cx="1710551" cy="3046142"/>
          </a:xfrm>
          <a:prstGeom prst="rect">
            <a:avLst/>
          </a:prstGeom>
        </p:spPr>
      </p:pic>
      <p:pic>
        <p:nvPicPr>
          <p:cNvPr id="7" name="Picture 7" descr="A person looking at the camera&#10;&#10;Description generated with very high confidence">
            <a:extLst>
              <a:ext uri="{FF2B5EF4-FFF2-40B4-BE49-F238E27FC236}">
                <a16:creationId xmlns:a16="http://schemas.microsoft.com/office/drawing/2014/main" id="{73EAF4B2-934E-4475-BB81-EC4DC4377B20}"/>
              </a:ext>
            </a:extLst>
          </p:cNvPr>
          <p:cNvPicPr>
            <a:picLocks noChangeAspect="1"/>
          </p:cNvPicPr>
          <p:nvPr/>
        </p:nvPicPr>
        <p:blipFill>
          <a:blip r:embed="rId5"/>
          <a:stretch>
            <a:fillRect/>
          </a:stretch>
        </p:blipFill>
        <p:spPr>
          <a:xfrm>
            <a:off x="9452720" y="73969"/>
            <a:ext cx="1244158" cy="1646137"/>
          </a:xfrm>
          <a:prstGeom prst="rect">
            <a:avLst/>
          </a:prstGeom>
        </p:spPr>
      </p:pic>
    </p:spTree>
    <p:extLst>
      <p:ext uri="{BB962C8B-B14F-4D97-AF65-F5344CB8AC3E}">
        <p14:creationId xmlns:p14="http://schemas.microsoft.com/office/powerpoint/2010/main" val="190761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D0B7-50B3-4FEC-82D7-0F8ABE966DCF}"/>
              </a:ext>
            </a:extLst>
          </p:cNvPr>
          <p:cNvSpPr>
            <a:spLocks noGrp="1"/>
          </p:cNvSpPr>
          <p:nvPr>
            <p:ph type="title"/>
          </p:nvPr>
        </p:nvSpPr>
        <p:spPr/>
        <p:txBody>
          <a:bodyPr/>
          <a:lstStyle/>
          <a:p>
            <a:r>
              <a:rPr lang="en-US"/>
              <a:t>Possible slide explaining about how to set up raspberry pi</a:t>
            </a:r>
          </a:p>
        </p:txBody>
      </p:sp>
      <p:sp>
        <p:nvSpPr>
          <p:cNvPr id="3" name="Content Placeholder 2">
            <a:extLst>
              <a:ext uri="{FF2B5EF4-FFF2-40B4-BE49-F238E27FC236}">
                <a16:creationId xmlns:a16="http://schemas.microsoft.com/office/drawing/2014/main" id="{BB6A50C4-5301-4183-843F-4844E1560869}"/>
              </a:ext>
            </a:extLst>
          </p:cNvPr>
          <p:cNvSpPr>
            <a:spLocks noGrp="1"/>
          </p:cNvSpPr>
          <p:nvPr>
            <p:ph idx="1"/>
          </p:nvPr>
        </p:nvSpPr>
        <p:spPr/>
        <p:txBody>
          <a:bodyPr/>
          <a:lstStyle/>
          <a:p>
            <a:pPr marL="342900" indent="-342900"/>
            <a:r>
              <a:rPr lang="en-US"/>
              <a:t>Installing python and Raspbian OS for our raspberry pi</a:t>
            </a:r>
          </a:p>
          <a:p>
            <a:pPr marL="342900" indent="-342900"/>
            <a:r>
              <a:rPr lang="en-US"/>
              <a:t>Installing OpenCV was definitely a challenge and our list of commands will be posted in our public repository.</a:t>
            </a:r>
          </a:p>
          <a:p>
            <a:pPr marL="342900" indent="-342900"/>
            <a:r>
              <a:rPr lang="en-US"/>
              <a:t>Other dependencies for transferring data to our ATMEGA are also needed, but these were the most relevant ones.</a:t>
            </a:r>
          </a:p>
        </p:txBody>
      </p:sp>
      <p:pic>
        <p:nvPicPr>
          <p:cNvPr id="4" name="Picture 4" descr="A screenshot of a cell phone&#10;&#10;Description generated with very high confidence">
            <a:extLst>
              <a:ext uri="{FF2B5EF4-FFF2-40B4-BE49-F238E27FC236}">
                <a16:creationId xmlns:a16="http://schemas.microsoft.com/office/drawing/2014/main" id="{1878AD20-D50E-4255-BDED-04C1BA760652}"/>
              </a:ext>
            </a:extLst>
          </p:cNvPr>
          <p:cNvPicPr>
            <a:picLocks noChangeAspect="1"/>
          </p:cNvPicPr>
          <p:nvPr/>
        </p:nvPicPr>
        <p:blipFill>
          <a:blip r:embed="rId2"/>
          <a:stretch>
            <a:fillRect/>
          </a:stretch>
        </p:blipFill>
        <p:spPr>
          <a:xfrm>
            <a:off x="7419278" y="3875696"/>
            <a:ext cx="2743200" cy="1764315"/>
          </a:xfrm>
          <a:prstGeom prst="rect">
            <a:avLst/>
          </a:prstGeom>
        </p:spPr>
      </p:pic>
    </p:spTree>
    <p:extLst>
      <p:ext uri="{BB962C8B-B14F-4D97-AF65-F5344CB8AC3E}">
        <p14:creationId xmlns:p14="http://schemas.microsoft.com/office/powerpoint/2010/main" val="986561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6011-C331-45CD-A93B-3D9D96EE7A46}"/>
              </a:ext>
            </a:extLst>
          </p:cNvPr>
          <p:cNvSpPr>
            <a:spLocks noGrp="1"/>
          </p:cNvSpPr>
          <p:nvPr>
            <p:ph type="title"/>
          </p:nvPr>
        </p:nvSpPr>
        <p:spPr/>
        <p:txBody>
          <a:bodyPr/>
          <a:lstStyle/>
          <a:p>
            <a:r>
              <a:rPr lang="en-US"/>
              <a:t>Color recognition</a:t>
            </a:r>
          </a:p>
        </p:txBody>
      </p:sp>
      <p:sp>
        <p:nvSpPr>
          <p:cNvPr id="3" name="Content Placeholder 2">
            <a:extLst>
              <a:ext uri="{FF2B5EF4-FFF2-40B4-BE49-F238E27FC236}">
                <a16:creationId xmlns:a16="http://schemas.microsoft.com/office/drawing/2014/main" id="{F718A88E-F575-4425-B2B9-AD1F8B829DBF}"/>
              </a:ext>
            </a:extLst>
          </p:cNvPr>
          <p:cNvSpPr>
            <a:spLocks noGrp="1"/>
          </p:cNvSpPr>
          <p:nvPr>
            <p:ph idx="1"/>
          </p:nvPr>
        </p:nvSpPr>
        <p:spPr/>
        <p:txBody>
          <a:bodyPr/>
          <a:lstStyle/>
          <a:p>
            <a:r>
              <a:rPr lang="en-US"/>
              <a:t>Decided to use HSV values rather than BGR</a:t>
            </a:r>
          </a:p>
          <a:p>
            <a:r>
              <a:rPr lang="en-US"/>
              <a:t>Purpose is to minimize the margin of error for each color detected.</a:t>
            </a:r>
          </a:p>
          <a:p>
            <a:r>
              <a:rPr lang="en-US"/>
              <a:t>This can be improved by investing more money on a better camera</a:t>
            </a:r>
          </a:p>
        </p:txBody>
      </p:sp>
    </p:spTree>
    <p:extLst>
      <p:ext uri="{BB962C8B-B14F-4D97-AF65-F5344CB8AC3E}">
        <p14:creationId xmlns:p14="http://schemas.microsoft.com/office/powerpoint/2010/main" val="3781118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7A32-1660-4932-8A16-F873354D4076}"/>
              </a:ext>
            </a:extLst>
          </p:cNvPr>
          <p:cNvSpPr>
            <a:spLocks noGrp="1"/>
          </p:cNvSpPr>
          <p:nvPr>
            <p:ph type="title"/>
          </p:nvPr>
        </p:nvSpPr>
        <p:spPr/>
        <p:txBody>
          <a:bodyPr/>
          <a:lstStyle/>
          <a:p>
            <a:r>
              <a:rPr lang="en-US"/>
              <a:t>UML </a:t>
            </a:r>
            <a:r>
              <a:rPr lang="en-US" err="1"/>
              <a:t>DESign</a:t>
            </a:r>
            <a:r>
              <a:rPr lang="en-US"/>
              <a:t> color recognition</a:t>
            </a:r>
          </a:p>
        </p:txBody>
      </p:sp>
      <p:pic>
        <p:nvPicPr>
          <p:cNvPr id="4" name="Picture 4" descr="A close up of a map&#10;&#10;Description generated with high confidence">
            <a:extLst>
              <a:ext uri="{FF2B5EF4-FFF2-40B4-BE49-F238E27FC236}">
                <a16:creationId xmlns:a16="http://schemas.microsoft.com/office/drawing/2014/main" id="{503A6DA5-A119-4B72-AE1B-A600E0D1C86F}"/>
              </a:ext>
            </a:extLst>
          </p:cNvPr>
          <p:cNvPicPr>
            <a:picLocks noGrp="1" noChangeAspect="1"/>
          </p:cNvPicPr>
          <p:nvPr>
            <p:ph idx="1"/>
          </p:nvPr>
        </p:nvPicPr>
        <p:blipFill>
          <a:blip r:embed="rId2"/>
          <a:stretch>
            <a:fillRect/>
          </a:stretch>
        </p:blipFill>
        <p:spPr>
          <a:xfrm>
            <a:off x="3541485" y="2015732"/>
            <a:ext cx="5423463" cy="3450613"/>
          </a:xfrm>
        </p:spPr>
      </p:pic>
    </p:spTree>
    <p:extLst>
      <p:ext uri="{BB962C8B-B14F-4D97-AF65-F5344CB8AC3E}">
        <p14:creationId xmlns:p14="http://schemas.microsoft.com/office/powerpoint/2010/main" val="1382559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7531-3DC9-49F8-8D64-C90E83BC46A3}"/>
              </a:ext>
            </a:extLst>
          </p:cNvPr>
          <p:cNvSpPr>
            <a:spLocks noGrp="1"/>
          </p:cNvSpPr>
          <p:nvPr>
            <p:ph type="title"/>
          </p:nvPr>
        </p:nvSpPr>
        <p:spPr/>
        <p:txBody>
          <a:bodyPr/>
          <a:lstStyle/>
          <a:p>
            <a:r>
              <a:rPr lang="en-US"/>
              <a:t>CONTROLLING SERVOS</a:t>
            </a:r>
          </a:p>
        </p:txBody>
      </p:sp>
      <p:sp>
        <p:nvSpPr>
          <p:cNvPr id="3" name="Content Placeholder 2">
            <a:extLst>
              <a:ext uri="{FF2B5EF4-FFF2-40B4-BE49-F238E27FC236}">
                <a16:creationId xmlns:a16="http://schemas.microsoft.com/office/drawing/2014/main" id="{FB734AB0-92A6-41D1-9090-56E5FCDC5521}"/>
              </a:ext>
            </a:extLst>
          </p:cNvPr>
          <p:cNvSpPr>
            <a:spLocks noGrp="1"/>
          </p:cNvSpPr>
          <p:nvPr>
            <p:ph idx="1"/>
          </p:nvPr>
        </p:nvSpPr>
        <p:spPr/>
        <p:txBody>
          <a:bodyPr/>
          <a:lstStyle/>
          <a:p>
            <a:r>
              <a:rPr lang="en-US"/>
              <a:t>Preset the servos to the initial position of 90 degrees. Since </a:t>
            </a:r>
          </a:p>
          <a:p>
            <a:r>
              <a:rPr lang="en-US"/>
              <a:t>Uses C to control the servo motors</a:t>
            </a:r>
          </a:p>
          <a:p>
            <a:r>
              <a:rPr lang="en-US"/>
              <a:t>Attach pins to the corresponding servos</a:t>
            </a:r>
          </a:p>
        </p:txBody>
      </p:sp>
    </p:spTree>
    <p:extLst>
      <p:ext uri="{BB962C8B-B14F-4D97-AF65-F5344CB8AC3E}">
        <p14:creationId xmlns:p14="http://schemas.microsoft.com/office/powerpoint/2010/main" val="402070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90D6-495A-4FA5-A133-0F0D68862B31}"/>
              </a:ext>
            </a:extLst>
          </p:cNvPr>
          <p:cNvSpPr>
            <a:spLocks noGrp="1"/>
          </p:cNvSpPr>
          <p:nvPr>
            <p:ph type="title"/>
          </p:nvPr>
        </p:nvSpPr>
        <p:spPr/>
        <p:txBody>
          <a:bodyPr/>
          <a:lstStyle/>
          <a:p>
            <a:r>
              <a:rPr lang="en-US"/>
              <a:t>Motivation</a:t>
            </a:r>
          </a:p>
        </p:txBody>
      </p:sp>
      <p:pic>
        <p:nvPicPr>
          <p:cNvPr id="6" name="Picture 6" descr="A person standing next to a body of water&#10;&#10;Description generated with very high confidence">
            <a:extLst>
              <a:ext uri="{FF2B5EF4-FFF2-40B4-BE49-F238E27FC236}">
                <a16:creationId xmlns:a16="http://schemas.microsoft.com/office/drawing/2014/main" id="{0227BD24-855A-4642-81DC-9D9AAA921852}"/>
              </a:ext>
            </a:extLst>
          </p:cNvPr>
          <p:cNvPicPr>
            <a:picLocks noGrp="1" noChangeAspect="1"/>
          </p:cNvPicPr>
          <p:nvPr>
            <p:ph idx="1"/>
          </p:nvPr>
        </p:nvPicPr>
        <p:blipFill>
          <a:blip r:embed="rId2"/>
          <a:stretch>
            <a:fillRect/>
          </a:stretch>
        </p:blipFill>
        <p:spPr>
          <a:xfrm>
            <a:off x="10167844" y="-164167"/>
            <a:ext cx="2028517" cy="2707905"/>
          </a:xfrm>
        </p:spPr>
      </p:pic>
      <p:sp>
        <p:nvSpPr>
          <p:cNvPr id="4" name="Speech Bubble: Rectangle with Corners Rounded 3">
            <a:extLst>
              <a:ext uri="{FF2B5EF4-FFF2-40B4-BE49-F238E27FC236}">
                <a16:creationId xmlns:a16="http://schemas.microsoft.com/office/drawing/2014/main" id="{66D83461-6AC8-4436-B6B5-70DBC70D3420}"/>
              </a:ext>
            </a:extLst>
          </p:cNvPr>
          <p:cNvSpPr/>
          <p:nvPr/>
        </p:nvSpPr>
        <p:spPr>
          <a:xfrm>
            <a:off x="1712259" y="2692370"/>
            <a:ext cx="3334870" cy="1102658"/>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Idea </a:t>
            </a:r>
            <a:r>
              <a:rPr lang="en-US"/>
              <a:t>was developed because originally, we wanted to design a pancake maker</a:t>
            </a:r>
            <a:r>
              <a:rPr lang="en-US" dirty="0"/>
              <a:t> that was also a robot </a:t>
            </a:r>
            <a:r>
              <a:rPr lang="en-US"/>
              <a:t>arm</a:t>
            </a:r>
          </a:p>
        </p:txBody>
      </p:sp>
      <p:sp>
        <p:nvSpPr>
          <p:cNvPr id="5" name="Speech Bubble: Rectangle with Corners Rounded 4">
            <a:extLst>
              <a:ext uri="{FF2B5EF4-FFF2-40B4-BE49-F238E27FC236}">
                <a16:creationId xmlns:a16="http://schemas.microsoft.com/office/drawing/2014/main" id="{9FB456B4-4F09-4659-97CC-F317CFDAE56A}"/>
              </a:ext>
            </a:extLst>
          </p:cNvPr>
          <p:cNvSpPr/>
          <p:nvPr/>
        </p:nvSpPr>
        <p:spPr>
          <a:xfrm>
            <a:off x="6498850" y="3973763"/>
            <a:ext cx="3702423" cy="1183340"/>
          </a:xfrm>
          <a:prstGeom prst="wedgeRoundRect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For students, artists, and companies that want life like painted images</a:t>
            </a:r>
          </a:p>
        </p:txBody>
      </p:sp>
      <p:sp>
        <p:nvSpPr>
          <p:cNvPr id="3" name="TextBox 2">
            <a:extLst>
              <a:ext uri="{FF2B5EF4-FFF2-40B4-BE49-F238E27FC236}">
                <a16:creationId xmlns:a16="http://schemas.microsoft.com/office/drawing/2014/main" id="{DA9F5BB7-8515-4007-BB59-0E2B95F3F5C5}"/>
              </a:ext>
            </a:extLst>
          </p:cNvPr>
          <p:cNvSpPr txBox="1"/>
          <p:nvPr/>
        </p:nvSpPr>
        <p:spPr>
          <a:xfrm>
            <a:off x="8437944" y="153171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Chedlyne</a:t>
            </a:r>
            <a:r>
              <a:rPr lang="en-US"/>
              <a:t> </a:t>
            </a:r>
            <a:r>
              <a:rPr lang="en-US" err="1"/>
              <a:t>Valmyr</a:t>
            </a:r>
          </a:p>
        </p:txBody>
      </p:sp>
    </p:spTree>
    <p:extLst>
      <p:ext uri="{BB962C8B-B14F-4D97-AF65-F5344CB8AC3E}">
        <p14:creationId xmlns:p14="http://schemas.microsoft.com/office/powerpoint/2010/main" val="379693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5309-2E54-4103-B0F5-3D6AAF989A05}"/>
              </a:ext>
            </a:extLst>
          </p:cNvPr>
          <p:cNvSpPr>
            <a:spLocks noGrp="1"/>
          </p:cNvSpPr>
          <p:nvPr>
            <p:ph type="title"/>
          </p:nvPr>
        </p:nvSpPr>
        <p:spPr/>
        <p:txBody>
          <a:bodyPr/>
          <a:lstStyle/>
          <a:p>
            <a:r>
              <a:rPr lang="en-US"/>
              <a:t>Data flow 1</a:t>
            </a:r>
          </a:p>
        </p:txBody>
      </p:sp>
      <p:pic>
        <p:nvPicPr>
          <p:cNvPr id="5" name="Picture 6" descr="A picture containing white, game&#10;&#10;Description generated with very high confidence">
            <a:extLst>
              <a:ext uri="{FF2B5EF4-FFF2-40B4-BE49-F238E27FC236}">
                <a16:creationId xmlns:a16="http://schemas.microsoft.com/office/drawing/2014/main" id="{575D1A1E-A4BD-46C0-A3F5-907276A2E6E0}"/>
              </a:ext>
            </a:extLst>
          </p:cNvPr>
          <p:cNvPicPr>
            <a:picLocks noGrp="1" noChangeAspect="1"/>
          </p:cNvPicPr>
          <p:nvPr>
            <p:ph idx="1"/>
          </p:nvPr>
        </p:nvPicPr>
        <p:blipFill>
          <a:blip r:embed="rId2"/>
          <a:stretch>
            <a:fillRect/>
          </a:stretch>
        </p:blipFill>
        <p:spPr>
          <a:xfrm>
            <a:off x="3500491" y="3026663"/>
            <a:ext cx="5505450" cy="1428750"/>
          </a:xfrm>
        </p:spPr>
      </p:pic>
    </p:spTree>
    <p:extLst>
      <p:ext uri="{BB962C8B-B14F-4D97-AF65-F5344CB8AC3E}">
        <p14:creationId xmlns:p14="http://schemas.microsoft.com/office/powerpoint/2010/main" val="3079241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31AD-E768-4913-9159-BF9F42F658B4}"/>
              </a:ext>
            </a:extLst>
          </p:cNvPr>
          <p:cNvSpPr>
            <a:spLocks noGrp="1"/>
          </p:cNvSpPr>
          <p:nvPr>
            <p:ph type="title"/>
          </p:nvPr>
        </p:nvSpPr>
        <p:spPr/>
        <p:txBody>
          <a:bodyPr/>
          <a:lstStyle/>
          <a:p>
            <a:r>
              <a:rPr lang="en-US"/>
              <a:t>Data flow 2 </a:t>
            </a:r>
          </a:p>
        </p:txBody>
      </p:sp>
      <p:pic>
        <p:nvPicPr>
          <p:cNvPr id="4" name="Picture 4" descr="A close up of a mans face&#10;&#10;Description generated with high confidence">
            <a:extLst>
              <a:ext uri="{FF2B5EF4-FFF2-40B4-BE49-F238E27FC236}">
                <a16:creationId xmlns:a16="http://schemas.microsoft.com/office/drawing/2014/main" id="{9DE8CE8A-52AB-448B-9606-7B4161AF06A3}"/>
              </a:ext>
            </a:extLst>
          </p:cNvPr>
          <p:cNvPicPr>
            <a:picLocks noGrp="1" noChangeAspect="1"/>
          </p:cNvPicPr>
          <p:nvPr>
            <p:ph idx="1"/>
          </p:nvPr>
        </p:nvPicPr>
        <p:blipFill>
          <a:blip r:embed="rId2"/>
          <a:stretch>
            <a:fillRect/>
          </a:stretch>
        </p:blipFill>
        <p:spPr>
          <a:xfrm>
            <a:off x="3238554" y="2136076"/>
            <a:ext cx="6029325" cy="3209925"/>
          </a:xfrm>
        </p:spPr>
      </p:pic>
    </p:spTree>
    <p:extLst>
      <p:ext uri="{BB962C8B-B14F-4D97-AF65-F5344CB8AC3E}">
        <p14:creationId xmlns:p14="http://schemas.microsoft.com/office/powerpoint/2010/main" val="3685851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C2D3-9156-4ABF-A053-2AC2DF58E684}"/>
              </a:ext>
            </a:extLst>
          </p:cNvPr>
          <p:cNvSpPr>
            <a:spLocks noGrp="1"/>
          </p:cNvSpPr>
          <p:nvPr>
            <p:ph type="title"/>
          </p:nvPr>
        </p:nvSpPr>
        <p:spPr/>
        <p:txBody>
          <a:bodyPr/>
          <a:lstStyle/>
          <a:p>
            <a:r>
              <a:rPr lang="en-US"/>
              <a:t>Development environments</a:t>
            </a:r>
          </a:p>
        </p:txBody>
      </p:sp>
      <p:sp>
        <p:nvSpPr>
          <p:cNvPr id="3" name="Content Placeholder 2">
            <a:extLst>
              <a:ext uri="{FF2B5EF4-FFF2-40B4-BE49-F238E27FC236}">
                <a16:creationId xmlns:a16="http://schemas.microsoft.com/office/drawing/2014/main" id="{B4255398-A014-4DF2-997D-D5F28E730383}"/>
              </a:ext>
            </a:extLst>
          </p:cNvPr>
          <p:cNvSpPr>
            <a:spLocks noGrp="1"/>
          </p:cNvSpPr>
          <p:nvPr>
            <p:ph idx="1"/>
          </p:nvPr>
        </p:nvSpPr>
        <p:spPr/>
        <p:txBody>
          <a:bodyPr/>
          <a:lstStyle/>
          <a:p>
            <a:r>
              <a:rPr lang="en-US"/>
              <a:t>Raspberry Pi 4: Python3 and OpenCV</a:t>
            </a:r>
          </a:p>
          <a:p>
            <a:r>
              <a:rPr lang="en-US"/>
              <a:t>ARV micro-controller: C ++</a:t>
            </a:r>
          </a:p>
          <a:p>
            <a:r>
              <a:rPr lang="en-US"/>
              <a:t>UART: Both are using their respective language</a:t>
            </a:r>
          </a:p>
          <a:p>
            <a:r>
              <a:rPr lang="en-US"/>
              <a:t>Operating System: Ubuntu Linux</a:t>
            </a:r>
          </a:p>
          <a:p>
            <a:r>
              <a:rPr lang="en-US"/>
              <a:t>Integration Development Environment (IDE): Nano</a:t>
            </a:r>
          </a:p>
          <a:p>
            <a:endParaRPr lang="en-US"/>
          </a:p>
        </p:txBody>
      </p:sp>
    </p:spTree>
    <p:extLst>
      <p:ext uri="{BB962C8B-B14F-4D97-AF65-F5344CB8AC3E}">
        <p14:creationId xmlns:p14="http://schemas.microsoft.com/office/powerpoint/2010/main" val="3364728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BFA2-30F8-42C3-8844-6E616D674017}"/>
              </a:ext>
            </a:extLst>
          </p:cNvPr>
          <p:cNvSpPr>
            <a:spLocks noGrp="1"/>
          </p:cNvSpPr>
          <p:nvPr>
            <p:ph type="title"/>
          </p:nvPr>
        </p:nvSpPr>
        <p:spPr/>
        <p:txBody>
          <a:bodyPr/>
          <a:lstStyle/>
          <a:p>
            <a:r>
              <a:rPr lang="en-US" err="1"/>
              <a:t>UaRT</a:t>
            </a:r>
            <a:r>
              <a:rPr lang="en-US"/>
              <a:t> CONNECTION</a:t>
            </a:r>
          </a:p>
        </p:txBody>
      </p:sp>
      <p:sp>
        <p:nvSpPr>
          <p:cNvPr id="7" name="Content Placeholder 6">
            <a:extLst>
              <a:ext uri="{FF2B5EF4-FFF2-40B4-BE49-F238E27FC236}">
                <a16:creationId xmlns:a16="http://schemas.microsoft.com/office/drawing/2014/main" id="{D06E4550-0670-43EE-A4FB-75E1D946B5F5}"/>
              </a:ext>
            </a:extLst>
          </p:cNvPr>
          <p:cNvSpPr>
            <a:spLocks noGrp="1"/>
          </p:cNvSpPr>
          <p:nvPr>
            <p:ph idx="1"/>
          </p:nvPr>
        </p:nvSpPr>
        <p:spPr/>
        <p:txBody>
          <a:bodyPr/>
          <a:lstStyle/>
          <a:p>
            <a:r>
              <a:rPr lang="en-US"/>
              <a:t>Equal Baud Rate</a:t>
            </a:r>
          </a:p>
          <a:p>
            <a:r>
              <a:rPr lang="en-US"/>
              <a:t>Our Data packet must be 8-bits long</a:t>
            </a:r>
          </a:p>
        </p:txBody>
      </p:sp>
      <p:pic>
        <p:nvPicPr>
          <p:cNvPr id="8" name="Picture 8" descr="A screenshot of a cell phone&#10;&#10;Description generated with very high confidence">
            <a:extLst>
              <a:ext uri="{FF2B5EF4-FFF2-40B4-BE49-F238E27FC236}">
                <a16:creationId xmlns:a16="http://schemas.microsoft.com/office/drawing/2014/main" id="{4874DB77-7757-47F4-9B27-0FAB19067EE9}"/>
              </a:ext>
            </a:extLst>
          </p:cNvPr>
          <p:cNvPicPr>
            <a:picLocks noChangeAspect="1"/>
          </p:cNvPicPr>
          <p:nvPr/>
        </p:nvPicPr>
        <p:blipFill>
          <a:blip r:embed="rId2"/>
          <a:stretch>
            <a:fillRect/>
          </a:stretch>
        </p:blipFill>
        <p:spPr>
          <a:xfrm>
            <a:off x="6445624" y="2706714"/>
            <a:ext cx="2743200" cy="1892808"/>
          </a:xfrm>
          <a:prstGeom prst="rect">
            <a:avLst/>
          </a:prstGeom>
        </p:spPr>
      </p:pic>
    </p:spTree>
    <p:extLst>
      <p:ext uri="{BB962C8B-B14F-4D97-AF65-F5344CB8AC3E}">
        <p14:creationId xmlns:p14="http://schemas.microsoft.com/office/powerpoint/2010/main" val="1927040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2198-EBD6-4994-A536-B95F24365A02}"/>
              </a:ext>
            </a:extLst>
          </p:cNvPr>
          <p:cNvSpPr>
            <a:spLocks noGrp="1"/>
          </p:cNvSpPr>
          <p:nvPr>
            <p:ph type="title"/>
          </p:nvPr>
        </p:nvSpPr>
        <p:spPr/>
        <p:txBody>
          <a:bodyPr/>
          <a:lstStyle/>
          <a:p>
            <a:r>
              <a:rPr lang="en-US"/>
              <a:t>USER INTERFACE PROCESS</a:t>
            </a:r>
          </a:p>
        </p:txBody>
      </p:sp>
      <p:sp>
        <p:nvSpPr>
          <p:cNvPr id="3" name="Content Placeholder 2">
            <a:extLst>
              <a:ext uri="{FF2B5EF4-FFF2-40B4-BE49-F238E27FC236}">
                <a16:creationId xmlns:a16="http://schemas.microsoft.com/office/drawing/2014/main" id="{46E79244-A05D-4F54-8399-61EDCF8CC94D}"/>
              </a:ext>
            </a:extLst>
          </p:cNvPr>
          <p:cNvSpPr>
            <a:spLocks noGrp="1"/>
          </p:cNvSpPr>
          <p:nvPr>
            <p:ph idx="1"/>
          </p:nvPr>
        </p:nvSpPr>
        <p:spPr/>
        <p:txBody>
          <a:bodyPr/>
          <a:lstStyle/>
          <a:p>
            <a:r>
              <a:rPr lang="en-US"/>
              <a:t>EXPLAIN HOW ANOTHER USER CAN USE OUR SOFTWARE</a:t>
            </a:r>
          </a:p>
          <a:p>
            <a:r>
              <a:rPr lang="en-US"/>
              <a:t>Our project can be found in our public repository posted at the resources of this PowerPoint. It can be cloned locally and run using a raspberry Pi. You can also find a list of everything we used to set up the environments in the README.md file.</a:t>
            </a:r>
          </a:p>
        </p:txBody>
      </p:sp>
    </p:spTree>
    <p:extLst>
      <p:ext uri="{BB962C8B-B14F-4D97-AF65-F5344CB8AC3E}">
        <p14:creationId xmlns:p14="http://schemas.microsoft.com/office/powerpoint/2010/main" val="26792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30890-7788-440E-A9D9-AA6ADA65466A}"/>
              </a:ext>
            </a:extLst>
          </p:cNvPr>
          <p:cNvSpPr>
            <a:spLocks noGrp="1"/>
          </p:cNvSpPr>
          <p:nvPr>
            <p:ph type="title"/>
          </p:nvPr>
        </p:nvSpPr>
        <p:spPr/>
        <p:txBody>
          <a:bodyPr/>
          <a:lstStyle/>
          <a:p>
            <a:r>
              <a:rPr lang="en-US"/>
              <a:t>TEST CASES</a:t>
            </a:r>
          </a:p>
        </p:txBody>
      </p:sp>
      <p:sp>
        <p:nvSpPr>
          <p:cNvPr id="3" name="Content Placeholder 2">
            <a:extLst>
              <a:ext uri="{FF2B5EF4-FFF2-40B4-BE49-F238E27FC236}">
                <a16:creationId xmlns:a16="http://schemas.microsoft.com/office/drawing/2014/main" id="{8CBF235E-AEFE-4B74-8418-6319A31D9F26}"/>
              </a:ext>
            </a:extLst>
          </p:cNvPr>
          <p:cNvSpPr>
            <a:spLocks noGrp="1"/>
          </p:cNvSpPr>
          <p:nvPr>
            <p:ph idx="1"/>
          </p:nvPr>
        </p:nvSpPr>
        <p:spPr/>
        <p:txBody>
          <a:bodyPr/>
          <a:lstStyle/>
          <a:p>
            <a:r>
              <a:rPr lang="en-US"/>
              <a:t>Try to make the robot paint in black and white (UART)</a:t>
            </a:r>
          </a:p>
          <a:p>
            <a:r>
              <a:rPr lang="en-US"/>
              <a:t>Array of points to see how well the robot arm follows instruction (SERVOS, UART)</a:t>
            </a:r>
          </a:p>
          <a:p>
            <a:r>
              <a:rPr lang="en-US"/>
              <a:t>Paint a specific color from an uploaded picture (color recognition)</a:t>
            </a:r>
          </a:p>
          <a:p>
            <a:endParaRPr lang="en-US"/>
          </a:p>
          <a:p>
            <a:endParaRPr lang="en-US"/>
          </a:p>
          <a:p>
            <a:endParaRPr lang="en-US"/>
          </a:p>
        </p:txBody>
      </p:sp>
    </p:spTree>
    <p:extLst>
      <p:ext uri="{BB962C8B-B14F-4D97-AF65-F5344CB8AC3E}">
        <p14:creationId xmlns:p14="http://schemas.microsoft.com/office/powerpoint/2010/main" val="1968208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506D-267B-4F6F-8278-B5367A59643E}"/>
              </a:ext>
            </a:extLst>
          </p:cNvPr>
          <p:cNvSpPr>
            <a:spLocks noGrp="1"/>
          </p:cNvSpPr>
          <p:nvPr>
            <p:ph type="title"/>
          </p:nvPr>
        </p:nvSpPr>
        <p:spPr/>
        <p:txBody>
          <a:bodyPr/>
          <a:lstStyle/>
          <a:p>
            <a:r>
              <a:rPr lang="en-US"/>
              <a:t>IMPLEMENTATION CHALLENGES</a:t>
            </a:r>
          </a:p>
        </p:txBody>
      </p:sp>
      <p:sp>
        <p:nvSpPr>
          <p:cNvPr id="3" name="Content Placeholder 2">
            <a:extLst>
              <a:ext uri="{FF2B5EF4-FFF2-40B4-BE49-F238E27FC236}">
                <a16:creationId xmlns:a16="http://schemas.microsoft.com/office/drawing/2014/main" id="{1BE735D0-996D-4B7B-B270-63F080FB7D0D}"/>
              </a:ext>
            </a:extLst>
          </p:cNvPr>
          <p:cNvSpPr>
            <a:spLocks noGrp="1"/>
          </p:cNvSpPr>
          <p:nvPr>
            <p:ph idx="1"/>
          </p:nvPr>
        </p:nvSpPr>
        <p:spPr>
          <a:xfrm>
            <a:off x="1451579" y="2015732"/>
            <a:ext cx="9603275" cy="3971981"/>
          </a:xfrm>
        </p:spPr>
        <p:txBody>
          <a:bodyPr vert="horz" lIns="91440" tIns="45720" rIns="91440" bIns="45720" rtlCol="0" anchor="t">
            <a:noAutofit/>
          </a:bodyPr>
          <a:lstStyle/>
          <a:p>
            <a:r>
              <a:rPr lang="en-US" sz="2400"/>
              <a:t>Learn SolidWorks and find a company who wanted to print it. Since the part was small, not many companies wanted to do it.</a:t>
            </a:r>
          </a:p>
          <a:p>
            <a:r>
              <a:rPr lang="en-US" sz="2400"/>
              <a:t>Figure out how to interface the microcontroller with the raspberry pi</a:t>
            </a:r>
          </a:p>
          <a:p>
            <a:r>
              <a:rPr lang="en-US" sz="2400"/>
              <a:t>Solving the algorithm for inverse kinematics</a:t>
            </a:r>
          </a:p>
          <a:p>
            <a:r>
              <a:rPr lang="en-US" sz="2400"/>
              <a:t>Disassembling and reassembling the robot arm to make the robot arm compatible with the inverse kinematics. </a:t>
            </a:r>
          </a:p>
          <a:p>
            <a:r>
              <a:rPr lang="en-US" sz="2400"/>
              <a:t>Printing the board when all the PCB printing companies are backed up. </a:t>
            </a:r>
          </a:p>
        </p:txBody>
      </p:sp>
    </p:spTree>
    <p:extLst>
      <p:ext uri="{BB962C8B-B14F-4D97-AF65-F5344CB8AC3E}">
        <p14:creationId xmlns:p14="http://schemas.microsoft.com/office/powerpoint/2010/main" val="196896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FC20-0D1A-4092-82EA-D5305227B7E4}"/>
              </a:ext>
            </a:extLst>
          </p:cNvPr>
          <p:cNvSpPr>
            <a:spLocks noGrp="1"/>
          </p:cNvSpPr>
          <p:nvPr>
            <p:ph type="title"/>
          </p:nvPr>
        </p:nvSpPr>
        <p:spPr/>
        <p:txBody>
          <a:bodyPr/>
          <a:lstStyle/>
          <a:p>
            <a:r>
              <a:rPr lang="en-US"/>
              <a:t>Project roles </a:t>
            </a:r>
          </a:p>
        </p:txBody>
      </p:sp>
      <p:graphicFrame>
        <p:nvGraphicFramePr>
          <p:cNvPr id="4" name="Table 4">
            <a:extLst>
              <a:ext uri="{FF2B5EF4-FFF2-40B4-BE49-F238E27FC236}">
                <a16:creationId xmlns:a16="http://schemas.microsoft.com/office/drawing/2014/main" id="{01B0BFFE-9B5A-46C8-B2EC-5590B34D4F52}"/>
              </a:ext>
            </a:extLst>
          </p:cNvPr>
          <p:cNvGraphicFramePr>
            <a:graphicFrameLocks noGrp="1"/>
          </p:cNvGraphicFramePr>
          <p:nvPr>
            <p:ph idx="1"/>
            <p:extLst>
              <p:ext uri="{D42A27DB-BD31-4B8C-83A1-F6EECF244321}">
                <p14:modId xmlns:p14="http://schemas.microsoft.com/office/powerpoint/2010/main" val="4181222294"/>
              </p:ext>
            </p:extLst>
          </p:nvPr>
        </p:nvGraphicFramePr>
        <p:xfrm>
          <a:off x="1301749" y="1598083"/>
          <a:ext cx="9763124" cy="5065168"/>
        </p:xfrm>
        <a:graphic>
          <a:graphicData uri="http://schemas.openxmlformats.org/drawingml/2006/table">
            <a:tbl>
              <a:tblPr firstRow="1" bandRow="1">
                <a:tableStyleId>{5C22544A-7EE6-4342-B048-85BDC9FD1C3A}</a:tableStyleId>
              </a:tblPr>
              <a:tblGrid>
                <a:gridCol w="2440781">
                  <a:extLst>
                    <a:ext uri="{9D8B030D-6E8A-4147-A177-3AD203B41FA5}">
                      <a16:colId xmlns:a16="http://schemas.microsoft.com/office/drawing/2014/main" val="1906682651"/>
                    </a:ext>
                  </a:extLst>
                </a:gridCol>
                <a:gridCol w="2440781">
                  <a:extLst>
                    <a:ext uri="{9D8B030D-6E8A-4147-A177-3AD203B41FA5}">
                      <a16:colId xmlns:a16="http://schemas.microsoft.com/office/drawing/2014/main" val="116264144"/>
                    </a:ext>
                  </a:extLst>
                </a:gridCol>
                <a:gridCol w="2440781">
                  <a:extLst>
                    <a:ext uri="{9D8B030D-6E8A-4147-A177-3AD203B41FA5}">
                      <a16:colId xmlns:a16="http://schemas.microsoft.com/office/drawing/2014/main" val="957712570"/>
                    </a:ext>
                  </a:extLst>
                </a:gridCol>
                <a:gridCol w="2440781">
                  <a:extLst>
                    <a:ext uri="{9D8B030D-6E8A-4147-A177-3AD203B41FA5}">
                      <a16:colId xmlns:a16="http://schemas.microsoft.com/office/drawing/2014/main" val="925465192"/>
                    </a:ext>
                  </a:extLst>
                </a:gridCol>
              </a:tblGrid>
              <a:tr h="615863">
                <a:tc>
                  <a:txBody>
                    <a:bodyPr/>
                    <a:lstStyle/>
                    <a:p>
                      <a:pPr lvl="0" algn="ctr">
                        <a:buNone/>
                      </a:pPr>
                      <a:r>
                        <a:rPr lang="en-US"/>
                        <a:t>Task</a:t>
                      </a:r>
                    </a:p>
                  </a:txBody>
                  <a:tcPr/>
                </a:tc>
                <a:tc>
                  <a:txBody>
                    <a:bodyPr/>
                    <a:lstStyle/>
                    <a:p>
                      <a:pPr lvl="1" algn="ctr"/>
                      <a:r>
                        <a:rPr lang="en-US"/>
                        <a:t>Primary</a:t>
                      </a:r>
                    </a:p>
                  </a:txBody>
                  <a:tcPr/>
                </a:tc>
                <a:tc>
                  <a:txBody>
                    <a:bodyPr/>
                    <a:lstStyle/>
                    <a:p>
                      <a:pPr lvl="1" algn="ctr"/>
                      <a:r>
                        <a:rPr lang="en-US"/>
                        <a:t>Secondary </a:t>
                      </a:r>
                    </a:p>
                  </a:txBody>
                  <a:tcPr/>
                </a:tc>
                <a:tc>
                  <a:txBody>
                    <a:bodyPr/>
                    <a:lstStyle/>
                    <a:p>
                      <a:pPr lvl="1" algn="ctr"/>
                      <a:r>
                        <a:rPr lang="en-US"/>
                        <a:t>Status</a:t>
                      </a:r>
                    </a:p>
                  </a:txBody>
                  <a:tcPr/>
                </a:tc>
                <a:extLst>
                  <a:ext uri="{0D108BD9-81ED-4DB2-BD59-A6C34878D82A}">
                    <a16:rowId xmlns:a16="http://schemas.microsoft.com/office/drawing/2014/main" val="3740661674"/>
                  </a:ext>
                </a:extLst>
              </a:tr>
              <a:tr h="672887">
                <a:tc>
                  <a:txBody>
                    <a:bodyPr/>
                    <a:lstStyle/>
                    <a:p>
                      <a:r>
                        <a:rPr lang="en-US"/>
                        <a:t>Microcontroller Interface</a:t>
                      </a:r>
                    </a:p>
                  </a:txBody>
                  <a:tcPr/>
                </a:tc>
                <a:tc>
                  <a:txBody>
                    <a:bodyPr/>
                    <a:lstStyle/>
                    <a:p>
                      <a:r>
                        <a:rPr lang="en-US"/>
                        <a:t>Alonso</a:t>
                      </a:r>
                    </a:p>
                  </a:txBody>
                  <a:tcPr/>
                </a:tc>
                <a:tc>
                  <a:txBody>
                    <a:bodyPr/>
                    <a:lstStyle/>
                    <a:p>
                      <a:r>
                        <a:rPr lang="en-US" err="1"/>
                        <a:t>Chedlyne</a:t>
                      </a:r>
                    </a:p>
                  </a:txBody>
                  <a:tcPr/>
                </a:tc>
                <a:tc>
                  <a:txBody>
                    <a:bodyPr/>
                    <a:lstStyle/>
                    <a:p>
                      <a:r>
                        <a:rPr lang="en-US"/>
                        <a:t>In development</a:t>
                      </a:r>
                    </a:p>
                  </a:txBody>
                  <a:tcPr/>
                </a:tc>
                <a:extLst>
                  <a:ext uri="{0D108BD9-81ED-4DB2-BD59-A6C34878D82A}">
                    <a16:rowId xmlns:a16="http://schemas.microsoft.com/office/drawing/2014/main" val="1850086615"/>
                  </a:ext>
                </a:extLst>
              </a:tr>
              <a:tr h="615863">
                <a:tc>
                  <a:txBody>
                    <a:bodyPr/>
                    <a:lstStyle/>
                    <a:p>
                      <a:pPr lvl="0">
                        <a:buNone/>
                      </a:pPr>
                      <a:r>
                        <a:rPr lang="en-US"/>
                        <a:t>PCB</a:t>
                      </a:r>
                    </a:p>
                  </a:txBody>
                  <a:tcPr/>
                </a:tc>
                <a:tc>
                  <a:txBody>
                    <a:bodyPr/>
                    <a:lstStyle/>
                    <a:p>
                      <a:pPr lvl="0">
                        <a:buNone/>
                      </a:pPr>
                      <a:r>
                        <a:rPr lang="en-US" err="1"/>
                        <a:t>Chedlyne</a:t>
                      </a:r>
                    </a:p>
                  </a:txBody>
                  <a:tcPr/>
                </a:tc>
                <a:tc>
                  <a:txBody>
                    <a:bodyPr/>
                    <a:lstStyle/>
                    <a:p>
                      <a:pPr lvl="0">
                        <a:buNone/>
                      </a:pPr>
                      <a:r>
                        <a:rPr lang="en-US"/>
                        <a:t>Trudy</a:t>
                      </a:r>
                    </a:p>
                  </a:txBody>
                  <a:tcPr/>
                </a:tc>
                <a:tc>
                  <a:txBody>
                    <a:bodyPr/>
                    <a:lstStyle/>
                    <a:p>
                      <a:pPr lvl="0">
                        <a:buNone/>
                      </a:pPr>
                      <a:r>
                        <a:rPr lang="en-US"/>
                        <a:t>In development</a:t>
                      </a:r>
                    </a:p>
                  </a:txBody>
                  <a:tcPr/>
                </a:tc>
                <a:extLst>
                  <a:ext uri="{0D108BD9-81ED-4DB2-BD59-A6C34878D82A}">
                    <a16:rowId xmlns:a16="http://schemas.microsoft.com/office/drawing/2014/main" val="2653375148"/>
                  </a:ext>
                </a:extLst>
              </a:tr>
              <a:tr h="615863">
                <a:tc>
                  <a:txBody>
                    <a:bodyPr/>
                    <a:lstStyle/>
                    <a:p>
                      <a:r>
                        <a:rPr lang="en-US"/>
                        <a:t>Camera</a:t>
                      </a:r>
                    </a:p>
                  </a:txBody>
                  <a:tcPr/>
                </a:tc>
                <a:tc>
                  <a:txBody>
                    <a:bodyPr/>
                    <a:lstStyle/>
                    <a:p>
                      <a:r>
                        <a:rPr lang="en-US"/>
                        <a:t>Alonso</a:t>
                      </a:r>
                    </a:p>
                  </a:txBody>
                  <a:tcPr/>
                </a:tc>
                <a:tc>
                  <a:txBody>
                    <a:bodyPr/>
                    <a:lstStyle/>
                    <a:p>
                      <a:r>
                        <a:rPr lang="en-US"/>
                        <a:t>Trudy</a:t>
                      </a:r>
                    </a:p>
                  </a:txBody>
                  <a:tcPr/>
                </a:tc>
                <a:tc>
                  <a:txBody>
                    <a:bodyPr/>
                    <a:lstStyle/>
                    <a:p>
                      <a:pPr lvl="0">
                        <a:buNone/>
                      </a:pPr>
                      <a:r>
                        <a:rPr lang="en-US" sz="1800" b="0" i="0" u="none" strike="noStrike" noProof="0">
                          <a:latin typeface="Gill Sans MT"/>
                        </a:rPr>
                        <a:t>In development</a:t>
                      </a:r>
                      <a:endParaRPr lang="en-US"/>
                    </a:p>
                  </a:txBody>
                  <a:tcPr/>
                </a:tc>
                <a:extLst>
                  <a:ext uri="{0D108BD9-81ED-4DB2-BD59-A6C34878D82A}">
                    <a16:rowId xmlns:a16="http://schemas.microsoft.com/office/drawing/2014/main" val="803921929"/>
                  </a:ext>
                </a:extLst>
              </a:tr>
              <a:tr h="615863">
                <a:tc>
                  <a:txBody>
                    <a:bodyPr/>
                    <a:lstStyle/>
                    <a:p>
                      <a:r>
                        <a:rPr lang="en-US"/>
                        <a:t>Assembling parts</a:t>
                      </a:r>
                    </a:p>
                  </a:txBody>
                  <a:tcPr/>
                </a:tc>
                <a:tc>
                  <a:txBody>
                    <a:bodyPr/>
                    <a:lstStyle/>
                    <a:p>
                      <a:r>
                        <a:rPr lang="en-US"/>
                        <a:t>Alan</a:t>
                      </a:r>
                    </a:p>
                  </a:txBody>
                  <a:tcPr/>
                </a:tc>
                <a:tc>
                  <a:txBody>
                    <a:bodyPr/>
                    <a:lstStyle/>
                    <a:p>
                      <a:endParaRPr lang="en-US"/>
                    </a:p>
                  </a:txBody>
                  <a:tcPr/>
                </a:tc>
                <a:tc>
                  <a:txBody>
                    <a:bodyPr/>
                    <a:lstStyle/>
                    <a:p>
                      <a:pPr lvl="0">
                        <a:buNone/>
                      </a:pPr>
                      <a:r>
                        <a:rPr lang="en-US" sz="1800" b="0" i="0" u="none" strike="noStrike" noProof="0">
                          <a:latin typeface="Gill Sans MT"/>
                        </a:rPr>
                        <a:t>In development</a:t>
                      </a:r>
                      <a:endParaRPr lang="en-US"/>
                    </a:p>
                  </a:txBody>
                  <a:tcPr/>
                </a:tc>
                <a:extLst>
                  <a:ext uri="{0D108BD9-81ED-4DB2-BD59-A6C34878D82A}">
                    <a16:rowId xmlns:a16="http://schemas.microsoft.com/office/drawing/2014/main" val="1323694562"/>
                  </a:ext>
                </a:extLst>
              </a:tr>
              <a:tr h="672887">
                <a:tc>
                  <a:txBody>
                    <a:bodyPr/>
                    <a:lstStyle/>
                    <a:p>
                      <a:r>
                        <a:rPr lang="en-US"/>
                        <a:t>Testing and Calibrating Servo motors</a:t>
                      </a:r>
                    </a:p>
                  </a:txBody>
                  <a:tcPr/>
                </a:tc>
                <a:tc>
                  <a:txBody>
                    <a:bodyPr/>
                    <a:lstStyle/>
                    <a:p>
                      <a:r>
                        <a:rPr lang="en-US"/>
                        <a:t>Alan</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97320895"/>
                  </a:ext>
                </a:extLst>
              </a:tr>
              <a:tr h="615863">
                <a:tc>
                  <a:txBody>
                    <a:bodyPr/>
                    <a:lstStyle/>
                    <a:p>
                      <a:r>
                        <a:rPr lang="en-US"/>
                        <a:t>Paint brush attachment</a:t>
                      </a:r>
                    </a:p>
                    <a:p>
                      <a:pPr lvl="0">
                        <a:buNone/>
                      </a:pPr>
                      <a:endParaRPr lang="en-US"/>
                    </a:p>
                  </a:txBody>
                  <a:tcPr/>
                </a:tc>
                <a:tc>
                  <a:txBody>
                    <a:bodyPr/>
                    <a:lstStyle/>
                    <a:p>
                      <a:r>
                        <a:rPr lang="en-US"/>
                        <a:t>Alonso</a:t>
                      </a:r>
                    </a:p>
                  </a:txBody>
                  <a:tcPr/>
                </a:tc>
                <a:tc>
                  <a:txBody>
                    <a:bodyPr/>
                    <a:lstStyle/>
                    <a:p>
                      <a:r>
                        <a:rPr lang="en-US"/>
                        <a:t>Alan</a:t>
                      </a:r>
                    </a:p>
                  </a:txBody>
                  <a:tcPr/>
                </a:tc>
                <a:tc>
                  <a:txBody>
                    <a:bodyPr/>
                    <a:lstStyle/>
                    <a:p>
                      <a:pPr lvl="0">
                        <a:buNone/>
                      </a:pPr>
                      <a:r>
                        <a:rPr lang="en-US"/>
                        <a:t>In development </a:t>
                      </a:r>
                    </a:p>
                  </a:txBody>
                  <a:tcPr/>
                </a:tc>
                <a:extLst>
                  <a:ext uri="{0D108BD9-81ED-4DB2-BD59-A6C34878D82A}">
                    <a16:rowId xmlns:a16="http://schemas.microsoft.com/office/drawing/2014/main" val="779202960"/>
                  </a:ext>
                </a:extLst>
              </a:tr>
              <a:tr h="615862">
                <a:tc>
                  <a:txBody>
                    <a:bodyPr/>
                    <a:lstStyle/>
                    <a:p>
                      <a:pPr lvl="0">
                        <a:buNone/>
                      </a:pPr>
                      <a:r>
                        <a:rPr lang="en-US"/>
                        <a:t>Power Supply</a:t>
                      </a:r>
                    </a:p>
                  </a:txBody>
                  <a:tcPr/>
                </a:tc>
                <a:tc>
                  <a:txBody>
                    <a:bodyPr/>
                    <a:lstStyle/>
                    <a:p>
                      <a:pPr lvl="0">
                        <a:buNone/>
                      </a:pPr>
                      <a:r>
                        <a:rPr lang="en-US"/>
                        <a:t>Trudy</a:t>
                      </a:r>
                    </a:p>
                  </a:txBody>
                  <a:tcPr/>
                </a:tc>
                <a:tc>
                  <a:txBody>
                    <a:bodyPr/>
                    <a:lstStyle/>
                    <a:p>
                      <a:pPr lvl="0">
                        <a:buNone/>
                      </a:pPr>
                      <a:endParaRPr lang="en-US"/>
                    </a:p>
                  </a:txBody>
                  <a:tcPr/>
                </a:tc>
                <a:tc>
                  <a:txBody>
                    <a:bodyPr/>
                    <a:lstStyle/>
                    <a:p>
                      <a:pPr lvl="0">
                        <a:buNone/>
                      </a:pPr>
                      <a:r>
                        <a:rPr lang="en-US"/>
                        <a:t>In development</a:t>
                      </a:r>
                    </a:p>
                  </a:txBody>
                  <a:tcPr/>
                </a:tc>
                <a:extLst>
                  <a:ext uri="{0D108BD9-81ED-4DB2-BD59-A6C34878D82A}">
                    <a16:rowId xmlns:a16="http://schemas.microsoft.com/office/drawing/2014/main" val="2539119083"/>
                  </a:ext>
                </a:extLst>
              </a:tr>
            </a:tbl>
          </a:graphicData>
        </a:graphic>
      </p:graphicFrame>
    </p:spTree>
    <p:extLst>
      <p:ext uri="{BB962C8B-B14F-4D97-AF65-F5344CB8AC3E}">
        <p14:creationId xmlns:p14="http://schemas.microsoft.com/office/powerpoint/2010/main" val="240080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76AB-C474-44EB-9B08-3CE929C19799}"/>
              </a:ext>
            </a:extLst>
          </p:cNvPr>
          <p:cNvSpPr>
            <a:spLocks noGrp="1"/>
          </p:cNvSpPr>
          <p:nvPr>
            <p:ph type="title"/>
          </p:nvPr>
        </p:nvSpPr>
        <p:spPr/>
        <p:txBody>
          <a:bodyPr/>
          <a:lstStyle/>
          <a:p>
            <a:r>
              <a:rPr lang="en-US"/>
              <a:t>Goals and Objective</a:t>
            </a:r>
          </a:p>
        </p:txBody>
      </p:sp>
      <p:sp>
        <p:nvSpPr>
          <p:cNvPr id="3" name="Content Placeholder 2">
            <a:extLst>
              <a:ext uri="{FF2B5EF4-FFF2-40B4-BE49-F238E27FC236}">
                <a16:creationId xmlns:a16="http://schemas.microsoft.com/office/drawing/2014/main" id="{9279B541-CA46-41C0-AB87-4B1121C0AF57}"/>
              </a:ext>
            </a:extLst>
          </p:cNvPr>
          <p:cNvSpPr>
            <a:spLocks noGrp="1"/>
          </p:cNvSpPr>
          <p:nvPr>
            <p:ph idx="1"/>
          </p:nvPr>
        </p:nvSpPr>
        <p:spPr>
          <a:xfrm>
            <a:off x="1451579" y="1948213"/>
            <a:ext cx="9603275" cy="3450613"/>
          </a:xfrm>
        </p:spPr>
        <p:txBody>
          <a:bodyPr/>
          <a:lstStyle/>
          <a:p>
            <a:endParaRPr lang="en-US"/>
          </a:p>
        </p:txBody>
      </p:sp>
      <p:sp>
        <p:nvSpPr>
          <p:cNvPr id="4" name="Rectangle: Rounded Corners 3">
            <a:extLst>
              <a:ext uri="{FF2B5EF4-FFF2-40B4-BE49-F238E27FC236}">
                <a16:creationId xmlns:a16="http://schemas.microsoft.com/office/drawing/2014/main" id="{8B9E2A14-9CFC-4EFA-8992-DB3A78C48EC7}"/>
              </a:ext>
            </a:extLst>
          </p:cNvPr>
          <p:cNvSpPr/>
          <p:nvPr/>
        </p:nvSpPr>
        <p:spPr>
          <a:xfrm>
            <a:off x="4057596" y="2087758"/>
            <a:ext cx="3584586" cy="100864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MT"/>
              </a:rPr>
              <a:t>Assemble a robotic arm with a camera</a:t>
            </a:r>
            <a:r>
              <a:rPr lang="en-US">
                <a:latin typeface="Gill Sans MT"/>
                <a:ea typeface="Gill Sans MT"/>
                <a:cs typeface="Gill Sans MT"/>
              </a:rPr>
              <a:t>​</a:t>
            </a:r>
            <a:endParaRPr lang="en-US"/>
          </a:p>
        </p:txBody>
      </p:sp>
      <p:sp>
        <p:nvSpPr>
          <p:cNvPr id="6" name="Rectangle: Rounded Corners 5">
            <a:extLst>
              <a:ext uri="{FF2B5EF4-FFF2-40B4-BE49-F238E27FC236}">
                <a16:creationId xmlns:a16="http://schemas.microsoft.com/office/drawing/2014/main" id="{40405FC7-5D9F-44E5-9959-2E89A02A273B}"/>
              </a:ext>
            </a:extLst>
          </p:cNvPr>
          <p:cNvSpPr/>
          <p:nvPr/>
        </p:nvSpPr>
        <p:spPr>
          <a:xfrm>
            <a:off x="3994196" y="4380646"/>
            <a:ext cx="3697258" cy="8786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ea typeface="+mn-lt"/>
                <a:cs typeface="+mn-lt"/>
              </a:rPr>
              <a:t>Establishing communication between servo motors and camera</a:t>
            </a:r>
          </a:p>
          <a:p>
            <a:pPr algn="ctr"/>
            <a:endParaRPr lang="en-US"/>
          </a:p>
        </p:txBody>
      </p:sp>
      <p:sp>
        <p:nvSpPr>
          <p:cNvPr id="8" name="Rectangle: Rounded Corners 7">
            <a:extLst>
              <a:ext uri="{FF2B5EF4-FFF2-40B4-BE49-F238E27FC236}">
                <a16:creationId xmlns:a16="http://schemas.microsoft.com/office/drawing/2014/main" id="{2D4D89AA-A47C-48AD-9F45-B226F0EE3D14}"/>
              </a:ext>
            </a:extLst>
          </p:cNvPr>
          <p:cNvSpPr/>
          <p:nvPr/>
        </p:nvSpPr>
        <p:spPr>
          <a:xfrm>
            <a:off x="3997416" y="3286465"/>
            <a:ext cx="3627825" cy="871740"/>
          </a:xfrm>
          <a:prstGeom prst="roundRect">
            <a:avLst/>
          </a:prstGeom>
          <a:solidFill>
            <a:srgbClr val="BFA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Applying what we've learned throughout our college career in </a:t>
            </a:r>
            <a:r>
              <a:rPr lang="en-US" dirty="0"/>
              <a:t>our engineering</a:t>
            </a:r>
            <a:r>
              <a:rPr lang="en-US"/>
              <a:t> courses</a:t>
            </a:r>
          </a:p>
        </p:txBody>
      </p:sp>
    </p:spTree>
    <p:extLst>
      <p:ext uri="{BB962C8B-B14F-4D97-AF65-F5344CB8AC3E}">
        <p14:creationId xmlns:p14="http://schemas.microsoft.com/office/powerpoint/2010/main" val="3496796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92D6-3A18-4234-8E96-D2C48113682F}"/>
              </a:ext>
            </a:extLst>
          </p:cNvPr>
          <p:cNvSpPr>
            <a:spLocks noGrp="1"/>
          </p:cNvSpPr>
          <p:nvPr>
            <p:ph type="title"/>
          </p:nvPr>
        </p:nvSpPr>
        <p:spPr/>
        <p:txBody>
          <a:bodyPr>
            <a:normAutofit fontScale="90000"/>
          </a:bodyPr>
          <a:lstStyle/>
          <a:p>
            <a:r>
              <a:rPr lang="en-US"/>
              <a:t>Requirements Specifications</a:t>
            </a:r>
            <a:br>
              <a:rPr lang="en-US"/>
            </a:br>
            <a:r>
              <a:rPr lang="en-US" sz="1600"/>
              <a:t>                   </a:t>
            </a:r>
            <a:br>
              <a:rPr lang="en-US" sz="1600"/>
            </a:br>
            <a:r>
              <a:rPr lang="en-US" sz="1600"/>
              <a:t>                                      </a:t>
            </a:r>
            <a:br>
              <a:rPr lang="en-US" sz="1600"/>
            </a:br>
            <a:r>
              <a:rPr lang="en-US" sz="1600"/>
              <a:t>                                                                                                               Trudy Ani-Asamani</a:t>
            </a:r>
            <a:endParaRPr lang="en-US"/>
          </a:p>
        </p:txBody>
      </p:sp>
      <p:sp>
        <p:nvSpPr>
          <p:cNvPr id="3" name="Content Placeholder 2">
            <a:extLst>
              <a:ext uri="{FF2B5EF4-FFF2-40B4-BE49-F238E27FC236}">
                <a16:creationId xmlns:a16="http://schemas.microsoft.com/office/drawing/2014/main" id="{EEAD92EB-B156-4BF4-99FC-81F29B57D7CA}"/>
              </a:ext>
            </a:extLst>
          </p:cNvPr>
          <p:cNvSpPr>
            <a:spLocks noGrp="1"/>
          </p:cNvSpPr>
          <p:nvPr>
            <p:ph idx="1"/>
          </p:nvPr>
        </p:nvSpPr>
        <p:spPr/>
        <p:txBody>
          <a:bodyPr>
            <a:normAutofit fontScale="92500" lnSpcReduction="10000"/>
          </a:bodyPr>
          <a:lstStyle/>
          <a:p>
            <a:r>
              <a:rPr lang="en-US"/>
              <a:t>3-4 Servo Motors – MG996R</a:t>
            </a:r>
          </a:p>
          <a:p>
            <a:pPr lvl="1"/>
            <a:r>
              <a:rPr lang="en-US"/>
              <a:t>Weight: 55g</a:t>
            </a:r>
          </a:p>
          <a:p>
            <a:pPr lvl="1"/>
            <a:r>
              <a:rPr lang="en-US"/>
              <a:t>Dimensions: 40.7 x 19.7 x42.9 mm</a:t>
            </a:r>
          </a:p>
          <a:p>
            <a:pPr lvl="1"/>
            <a:r>
              <a:rPr lang="en-US"/>
              <a:t>Operating voltage: 4.8V - 7.2V</a:t>
            </a:r>
          </a:p>
          <a:p>
            <a:r>
              <a:rPr lang="en-US"/>
              <a:t>Robot Arm (Assembled)</a:t>
            </a:r>
          </a:p>
          <a:p>
            <a:pPr lvl="1"/>
            <a:r>
              <a:rPr lang="en-US"/>
              <a:t>Resistors and breadboard for the connection of the servos</a:t>
            </a:r>
          </a:p>
          <a:p>
            <a:r>
              <a:rPr lang="en-US"/>
              <a:t>ARV Micro-controller ATMEGA328P</a:t>
            </a:r>
          </a:p>
          <a:p>
            <a:pPr lvl="1"/>
            <a:r>
              <a:rPr lang="en-US"/>
              <a:t>Operating voltage: 2.7V to 5.5V</a:t>
            </a:r>
          </a:p>
          <a:p>
            <a:pPr lvl="1"/>
            <a:r>
              <a:rPr lang="en-US"/>
              <a:t>Digital Communication Peripherals: 1-UART, 2SPI, 1-I2C</a:t>
            </a:r>
          </a:p>
          <a:p>
            <a:pPr lvl="1"/>
            <a:endParaRPr lang="en-US"/>
          </a:p>
          <a:p>
            <a:pPr lvl="1"/>
            <a:endParaRPr lang="en-US"/>
          </a:p>
          <a:p>
            <a:pPr marL="457200" lvl="1" indent="0" algn="r">
              <a:buNone/>
            </a:pPr>
            <a:endParaRPr lang="en-US"/>
          </a:p>
          <a:p>
            <a:pPr algn="r"/>
            <a:endParaRPr lang="en-US"/>
          </a:p>
          <a:p>
            <a:pPr lvl="1"/>
            <a:endParaRPr lang="en-US"/>
          </a:p>
        </p:txBody>
      </p:sp>
      <p:pic>
        <p:nvPicPr>
          <p:cNvPr id="4" name="Picture 4" descr="A person smiling for the camera&#10;&#10;Description generated with very high confidence">
            <a:extLst>
              <a:ext uri="{FF2B5EF4-FFF2-40B4-BE49-F238E27FC236}">
                <a16:creationId xmlns:a16="http://schemas.microsoft.com/office/drawing/2014/main" id="{88F3DE90-E954-482D-A971-90C7B75E3127}"/>
              </a:ext>
            </a:extLst>
          </p:cNvPr>
          <p:cNvPicPr>
            <a:picLocks noChangeAspect="1"/>
          </p:cNvPicPr>
          <p:nvPr/>
        </p:nvPicPr>
        <p:blipFill>
          <a:blip r:embed="rId2"/>
          <a:stretch>
            <a:fillRect/>
          </a:stretch>
        </p:blipFill>
        <p:spPr>
          <a:xfrm>
            <a:off x="9265507" y="69850"/>
            <a:ext cx="1926568" cy="2283883"/>
          </a:xfrm>
          <a:prstGeom prst="rect">
            <a:avLst/>
          </a:prstGeom>
        </p:spPr>
      </p:pic>
    </p:spTree>
    <p:extLst>
      <p:ext uri="{BB962C8B-B14F-4D97-AF65-F5344CB8AC3E}">
        <p14:creationId xmlns:p14="http://schemas.microsoft.com/office/powerpoint/2010/main" val="2479934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E3C3-AE80-49CB-BD59-1F40514B6197}"/>
              </a:ext>
            </a:extLst>
          </p:cNvPr>
          <p:cNvSpPr>
            <a:spLocks noGrp="1"/>
          </p:cNvSpPr>
          <p:nvPr>
            <p:ph type="title"/>
          </p:nvPr>
        </p:nvSpPr>
        <p:spPr/>
        <p:txBody>
          <a:bodyPr/>
          <a:lstStyle/>
          <a:p>
            <a:r>
              <a:rPr lang="en-US"/>
              <a:t>Requirement specifications</a:t>
            </a:r>
          </a:p>
        </p:txBody>
      </p:sp>
      <p:sp>
        <p:nvSpPr>
          <p:cNvPr id="3" name="Content Placeholder 2">
            <a:extLst>
              <a:ext uri="{FF2B5EF4-FFF2-40B4-BE49-F238E27FC236}">
                <a16:creationId xmlns:a16="http://schemas.microsoft.com/office/drawing/2014/main" id="{40012B0E-63C7-44BD-B15A-BEDDBA2220DD}"/>
              </a:ext>
            </a:extLst>
          </p:cNvPr>
          <p:cNvSpPr>
            <a:spLocks noGrp="1"/>
          </p:cNvSpPr>
          <p:nvPr>
            <p:ph idx="1"/>
          </p:nvPr>
        </p:nvSpPr>
        <p:spPr/>
        <p:txBody>
          <a:bodyPr>
            <a:normAutofit fontScale="92500" lnSpcReduction="10000"/>
          </a:bodyPr>
          <a:lstStyle/>
          <a:p>
            <a:r>
              <a:rPr lang="en-US"/>
              <a:t>Raspberry Camera Module v2:</a:t>
            </a:r>
          </a:p>
          <a:p>
            <a:pPr lvl="1"/>
            <a:r>
              <a:rPr lang="en-US"/>
              <a:t>Weight: 3 grams</a:t>
            </a:r>
          </a:p>
          <a:p>
            <a:pPr lvl="1"/>
            <a:r>
              <a:rPr lang="en-US"/>
              <a:t>Size: Around 25 x 24 x 9 mm</a:t>
            </a:r>
          </a:p>
          <a:p>
            <a:pPr lvl="1"/>
            <a:r>
              <a:rPr lang="en-US"/>
              <a:t>Still resolution: 8 Megapixels</a:t>
            </a:r>
          </a:p>
          <a:p>
            <a:pPr lvl="1"/>
            <a:r>
              <a:rPr lang="en-US"/>
              <a:t>Linux integration: V4L2 driver available</a:t>
            </a:r>
          </a:p>
          <a:p>
            <a:r>
              <a:rPr lang="en-US"/>
              <a:t>Raspberry Pi 4:</a:t>
            </a:r>
          </a:p>
          <a:p>
            <a:pPr lvl="1"/>
            <a:r>
              <a:rPr lang="en-US"/>
              <a:t>28x user GPIO supporting various interface options such as UART (6x)</a:t>
            </a:r>
          </a:p>
          <a:p>
            <a:pPr lvl="1"/>
            <a:r>
              <a:rPr lang="en-US"/>
              <a:t>2x Raspberry Camera Port</a:t>
            </a:r>
          </a:p>
          <a:p>
            <a:pPr lvl="1"/>
            <a:r>
              <a:rPr lang="en-US"/>
              <a:t>Power: 5V at 3A</a:t>
            </a:r>
          </a:p>
        </p:txBody>
      </p:sp>
    </p:spTree>
    <p:extLst>
      <p:ext uri="{BB962C8B-B14F-4D97-AF65-F5344CB8AC3E}">
        <p14:creationId xmlns:p14="http://schemas.microsoft.com/office/powerpoint/2010/main" val="374503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CAF7-BD82-4D26-8074-31E24FABE9A9}"/>
              </a:ext>
            </a:extLst>
          </p:cNvPr>
          <p:cNvSpPr>
            <a:spLocks noGrp="1"/>
          </p:cNvSpPr>
          <p:nvPr>
            <p:ph type="title" idx="4294967295"/>
          </p:nvPr>
        </p:nvSpPr>
        <p:spPr>
          <a:xfrm>
            <a:off x="566208" y="191030"/>
            <a:ext cx="9604375" cy="604837"/>
          </a:xfrm>
        </p:spPr>
        <p:txBody>
          <a:bodyPr/>
          <a:lstStyle/>
          <a:p>
            <a:r>
              <a:rPr lang="en-US">
                <a:ea typeface="+mj-lt"/>
                <a:cs typeface="+mj-lt"/>
              </a:rPr>
              <a:t>PROJECT BLOCK DIAGRAM</a:t>
            </a:r>
          </a:p>
          <a:p>
            <a:endParaRPr lang="en-US"/>
          </a:p>
        </p:txBody>
      </p:sp>
      <p:pic>
        <p:nvPicPr>
          <p:cNvPr id="6" name="Picture 6" descr="A close up of a map&#10;&#10;Description generated with high confidence">
            <a:extLst>
              <a:ext uri="{FF2B5EF4-FFF2-40B4-BE49-F238E27FC236}">
                <a16:creationId xmlns:a16="http://schemas.microsoft.com/office/drawing/2014/main" id="{9A126145-2519-4594-9C11-B06BF82DFF7E}"/>
              </a:ext>
            </a:extLst>
          </p:cNvPr>
          <p:cNvPicPr>
            <a:picLocks noChangeAspect="1"/>
          </p:cNvPicPr>
          <p:nvPr/>
        </p:nvPicPr>
        <p:blipFill>
          <a:blip r:embed="rId2"/>
          <a:stretch>
            <a:fillRect/>
          </a:stretch>
        </p:blipFill>
        <p:spPr>
          <a:xfrm>
            <a:off x="2005" y="872366"/>
            <a:ext cx="12187989" cy="5504293"/>
          </a:xfrm>
          <a:prstGeom prst="rect">
            <a:avLst/>
          </a:prstGeom>
        </p:spPr>
      </p:pic>
    </p:spTree>
    <p:extLst>
      <p:ext uri="{BB962C8B-B14F-4D97-AF65-F5344CB8AC3E}">
        <p14:creationId xmlns:p14="http://schemas.microsoft.com/office/powerpoint/2010/main" val="107450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63AE-9DD6-4875-9FE5-07EE9DDEE323}"/>
              </a:ext>
            </a:extLst>
          </p:cNvPr>
          <p:cNvSpPr>
            <a:spLocks noGrp="1"/>
          </p:cNvSpPr>
          <p:nvPr>
            <p:ph type="title"/>
          </p:nvPr>
        </p:nvSpPr>
        <p:spPr/>
        <p:txBody>
          <a:bodyPr/>
          <a:lstStyle/>
          <a:p>
            <a:r>
              <a:rPr lang="en-US"/>
              <a:t>Design choices</a:t>
            </a:r>
          </a:p>
        </p:txBody>
      </p:sp>
      <p:sp>
        <p:nvSpPr>
          <p:cNvPr id="3" name="Content Placeholder 2">
            <a:extLst>
              <a:ext uri="{FF2B5EF4-FFF2-40B4-BE49-F238E27FC236}">
                <a16:creationId xmlns:a16="http://schemas.microsoft.com/office/drawing/2014/main" id="{311FA941-F1C6-4C4B-9333-7DC3CD9F28A1}"/>
              </a:ext>
            </a:extLst>
          </p:cNvPr>
          <p:cNvSpPr>
            <a:spLocks noGrp="1"/>
          </p:cNvSpPr>
          <p:nvPr>
            <p:ph idx="1"/>
          </p:nvPr>
        </p:nvSpPr>
        <p:spPr/>
        <p:txBody>
          <a:bodyPr/>
          <a:lstStyle/>
          <a:p>
            <a:r>
              <a:rPr lang="en-US"/>
              <a:t>Purchasing the robot arm frame than constructing or 3-D printing was an economic decision that reduced the mechanical engineering tasks of the project.</a:t>
            </a:r>
          </a:p>
          <a:p>
            <a:r>
              <a:rPr lang="en-US"/>
              <a:t>Microcontroller: </a:t>
            </a:r>
            <a:r>
              <a:rPr lang="en-US">
                <a:ea typeface="+mn-lt"/>
                <a:cs typeface="+mn-lt"/>
              </a:rPr>
              <a:t>ATmega328P (high performing compared with other microcontrollers like AT89C52, ATmega8A, </a:t>
            </a:r>
            <a:r>
              <a:rPr lang="en-US" err="1">
                <a:ea typeface="+mn-lt"/>
                <a:cs typeface="+mn-lt"/>
              </a:rPr>
              <a:t>etc</a:t>
            </a:r>
            <a:r>
              <a:rPr lang="en-US">
                <a:ea typeface="+mn-lt"/>
                <a:cs typeface="+mn-lt"/>
              </a:rPr>
              <a:t>)</a:t>
            </a:r>
          </a:p>
          <a:p>
            <a:r>
              <a:rPr lang="en-US">
                <a:ea typeface="+mn-lt"/>
                <a:cs typeface="+mn-lt"/>
              </a:rPr>
              <a:t>Raspberry Camera Module</a:t>
            </a:r>
          </a:p>
          <a:p>
            <a:r>
              <a:rPr lang="en-US"/>
              <a:t>Servos MG996R</a:t>
            </a:r>
          </a:p>
          <a:p>
            <a:endParaRPr lang="en-US"/>
          </a:p>
        </p:txBody>
      </p:sp>
    </p:spTree>
    <p:extLst>
      <p:ext uri="{BB962C8B-B14F-4D97-AF65-F5344CB8AC3E}">
        <p14:creationId xmlns:p14="http://schemas.microsoft.com/office/powerpoint/2010/main" val="4112830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BB77-8A89-41CD-BE7D-EE63C6C78255}"/>
              </a:ext>
            </a:extLst>
          </p:cNvPr>
          <p:cNvSpPr>
            <a:spLocks noGrp="1"/>
          </p:cNvSpPr>
          <p:nvPr>
            <p:ph type="title"/>
          </p:nvPr>
        </p:nvSpPr>
        <p:spPr/>
        <p:txBody>
          <a:bodyPr/>
          <a:lstStyle/>
          <a:p>
            <a:r>
              <a:rPr lang="en-US">
                <a:ea typeface="+mj-lt"/>
                <a:cs typeface="+mj-lt"/>
              </a:rPr>
              <a:t>MICROCONTROLLER: ATmega328P</a:t>
            </a:r>
            <a:endParaRPr lang="en-US"/>
          </a:p>
        </p:txBody>
      </p:sp>
      <p:sp>
        <p:nvSpPr>
          <p:cNvPr id="3" name="Content Placeholder 2">
            <a:extLst>
              <a:ext uri="{FF2B5EF4-FFF2-40B4-BE49-F238E27FC236}">
                <a16:creationId xmlns:a16="http://schemas.microsoft.com/office/drawing/2014/main" id="{9A3A5738-5909-4FD2-A34C-2C4B0FBF46C0}"/>
              </a:ext>
            </a:extLst>
          </p:cNvPr>
          <p:cNvSpPr>
            <a:spLocks noGrp="1"/>
          </p:cNvSpPr>
          <p:nvPr>
            <p:ph idx="1"/>
          </p:nvPr>
        </p:nvSpPr>
        <p:spPr/>
        <p:txBody>
          <a:bodyPr/>
          <a:lstStyle/>
          <a:p>
            <a:r>
              <a:rPr lang="en-US"/>
              <a:t>It has 6 pulse width modulation channels</a:t>
            </a:r>
          </a:p>
          <a:p>
            <a:r>
              <a:rPr lang="en-US"/>
              <a:t>It was the best economical choice</a:t>
            </a:r>
          </a:p>
          <a:p>
            <a:r>
              <a:rPr lang="en-US"/>
              <a:t>Digital communication peripherals (UART)</a:t>
            </a:r>
          </a:p>
          <a:p>
            <a:pPr marL="0" indent="0">
              <a:buNone/>
            </a:pPr>
            <a:r>
              <a:rPr lang="en-US"/>
              <a:t>(Photo is of a ATmega2560, which is an upgraded ATmega328P)</a:t>
            </a:r>
          </a:p>
          <a:p>
            <a:endParaRPr lang="en-US"/>
          </a:p>
        </p:txBody>
      </p:sp>
      <p:pic>
        <p:nvPicPr>
          <p:cNvPr id="4" name="Picture 4" descr="A circuit board&#10;&#10;Description generated with very high confidence">
            <a:extLst>
              <a:ext uri="{FF2B5EF4-FFF2-40B4-BE49-F238E27FC236}">
                <a16:creationId xmlns:a16="http://schemas.microsoft.com/office/drawing/2014/main" id="{FA1F191D-0883-47FC-B8A8-9C58D3229D47}"/>
              </a:ext>
            </a:extLst>
          </p:cNvPr>
          <p:cNvPicPr>
            <a:picLocks noChangeAspect="1"/>
          </p:cNvPicPr>
          <p:nvPr/>
        </p:nvPicPr>
        <p:blipFill>
          <a:blip r:embed="rId2"/>
          <a:stretch>
            <a:fillRect/>
          </a:stretch>
        </p:blipFill>
        <p:spPr>
          <a:xfrm>
            <a:off x="8402387" y="1907674"/>
            <a:ext cx="2743200" cy="3657600"/>
          </a:xfrm>
          <a:prstGeom prst="rect">
            <a:avLst/>
          </a:prstGeom>
        </p:spPr>
      </p:pic>
    </p:spTree>
    <p:extLst>
      <p:ext uri="{BB962C8B-B14F-4D97-AF65-F5344CB8AC3E}">
        <p14:creationId xmlns:p14="http://schemas.microsoft.com/office/powerpoint/2010/main" val="412550332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TF10001119</Template>
  <TotalTime>0</TotalTime>
  <Words>1732</Words>
  <Application>Microsoft Macintosh PowerPoint</Application>
  <PresentationFormat>Widescreen</PresentationFormat>
  <Paragraphs>208</Paragraphs>
  <Slides>37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Gill Sans MT</vt:lpstr>
      <vt:lpstr>Gallery</vt:lpstr>
      <vt:lpstr>Mr.Painter </vt:lpstr>
      <vt:lpstr>Project overview</vt:lpstr>
      <vt:lpstr>Motivation</vt:lpstr>
      <vt:lpstr>Goals and Objective</vt:lpstr>
      <vt:lpstr>Requirements Specifications                                                                                                                                                                           Trudy Ani-Asamani</vt:lpstr>
      <vt:lpstr>Requirement specifications</vt:lpstr>
      <vt:lpstr>PROJECT BLOCK DIAGRAM </vt:lpstr>
      <vt:lpstr>Design choices</vt:lpstr>
      <vt:lpstr>MICROCONTROLLER: ATmega328P</vt:lpstr>
      <vt:lpstr>Raspberry Camera module</vt:lpstr>
      <vt:lpstr>Servos MG996R </vt:lpstr>
      <vt:lpstr>Hardware</vt:lpstr>
      <vt:lpstr>pcb</vt:lpstr>
      <vt:lpstr>components</vt:lpstr>
      <vt:lpstr>BOARD</vt:lpstr>
      <vt:lpstr>PCB</vt:lpstr>
      <vt:lpstr>FIRST rOBOT ARM</vt:lpstr>
      <vt:lpstr>SECOND Robot arm </vt:lpstr>
      <vt:lpstr>PowerPoint Presentation</vt:lpstr>
      <vt:lpstr>PowerPoint Presentation</vt:lpstr>
      <vt:lpstr>PowerPoint Presentation</vt:lpstr>
      <vt:lpstr>Power Supply </vt:lpstr>
      <vt:lpstr>Standards </vt:lpstr>
      <vt:lpstr>Software </vt:lpstr>
      <vt:lpstr>Paint brush attachment    ALONSO NINALAYA </vt:lpstr>
      <vt:lpstr>Possible slide explaining about how to set up raspberry pi</vt:lpstr>
      <vt:lpstr>Color recognition</vt:lpstr>
      <vt:lpstr>UML DESign color recognition</vt:lpstr>
      <vt:lpstr>CONTROLLING SERVOS</vt:lpstr>
      <vt:lpstr>Data flow 1</vt:lpstr>
      <vt:lpstr>Data flow 2 </vt:lpstr>
      <vt:lpstr>Development environments</vt:lpstr>
      <vt:lpstr>UaRT CONNECTION</vt:lpstr>
      <vt:lpstr>USER INTERFACE PROCESS</vt:lpstr>
      <vt:lpstr>TEST CASES</vt:lpstr>
      <vt:lpstr>IMPLEMENTATION CHALLENGES</vt:lpstr>
      <vt:lpstr>Project roles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Trudy Ani-Asamani</cp:lastModifiedBy>
  <cp:revision>53</cp:revision>
  <dcterms:created xsi:type="dcterms:W3CDTF">2020-05-20T01:24:50Z</dcterms:created>
  <dcterms:modified xsi:type="dcterms:W3CDTF">2020-07-22T23:21:15Z</dcterms:modified>
</cp:coreProperties>
</file>